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394" r:id="rId2"/>
    <p:sldId id="428" r:id="rId3"/>
    <p:sldId id="414" r:id="rId4"/>
    <p:sldId id="411" r:id="rId5"/>
    <p:sldId id="412" r:id="rId6"/>
    <p:sldId id="410" r:id="rId7"/>
    <p:sldId id="404" r:id="rId8"/>
    <p:sldId id="40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15" r:id="rId18"/>
    <p:sldId id="416" r:id="rId19"/>
    <p:sldId id="417" r:id="rId20"/>
    <p:sldId id="418" r:id="rId21"/>
    <p:sldId id="419" r:id="rId22"/>
    <p:sldId id="420" r:id="rId23"/>
    <p:sldId id="377" r:id="rId24"/>
    <p:sldId id="421" r:id="rId25"/>
    <p:sldId id="429" r:id="rId26"/>
    <p:sldId id="424" r:id="rId27"/>
    <p:sldId id="427" r:id="rId28"/>
    <p:sldId id="425" r:id="rId29"/>
    <p:sldId id="426" r:id="rId30"/>
    <p:sldId id="349" r:id="rId31"/>
    <p:sldId id="350" r:id="rId32"/>
    <p:sldId id="351" r:id="rId33"/>
    <p:sldId id="352" r:id="rId34"/>
    <p:sldId id="353" r:id="rId35"/>
    <p:sldId id="354" r:id="rId36"/>
    <p:sldId id="316" r:id="rId37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FC24"/>
    <a:srgbClr val="1CD7F0"/>
    <a:srgbClr val="0F3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ampanha%20Salarial%20Qu&#237;micos\2015\Campanha%20Salarial%20Qu&#237;micos%20-%2008.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ampanha%20Salarial%20Qu&#237;micos\2015\RAIS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Boletim%20Infla&#231;&#227;o\2016\01.Janeiro\Boletim%20Infla&#231;&#227;o%20-%2001.20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Boletim%20Infla&#231;&#227;o\2016\Boletim%20Infla&#231;&#227;o%20-%202016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EESE\Downloads\SAS%20reajustes%201996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onjuntura%20Econ&#244;mica\Conselho%20Pol&#237;tico%20Consultivo\Conjuntura%20Econ&#244;mica%20-%2001.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DIEESE\D&#237;vida%20p&#250;blica%20brasileira\2015\Proposta%20NT%20-%20D&#237;vida%20p&#250;blica%20brasileira%20-%2009.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%20-%20SS%20SNQ%20FS\Google%20Drive\Trabalho\DIEESE\FEQUIMFAR\Conselho%20Pol&#237;tico%20Consultivo\Conjuntura%20Econ&#244;mica%20-%2001.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Boletim%20Produ&#231;&#227;o%20Industrial\2016\Boletim%20Produ&#231;&#227;o%20Industrial%20-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PIB!$C$1</c:f>
              <c:strCache>
                <c:ptCount val="1"/>
                <c:pt idx="0">
                  <c:v>Revisão do PIB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</c:dPt>
          <c:dLbls>
            <c:dLbl>
              <c:idx val="10"/>
              <c:layout>
                <c:manualLayout>
                  <c:x val="4.6376811594202915E-3"/>
                  <c:y val="8.4121976866456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6.9565217391304411E-3"/>
                  <c:y val="1.261829652996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PIB!$A$2:$A$23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* 2016</c:v>
                </c:pt>
              </c:strCache>
            </c:strRef>
          </c:cat>
          <c:val>
            <c:numRef>
              <c:f>PIB!$C$2:$C$23</c:f>
              <c:numCache>
                <c:formatCode>0.0%</c:formatCode>
                <c:ptCount val="22"/>
                <c:pt idx="0">
                  <c:v>4.200000000000001E-2</c:v>
                </c:pt>
                <c:pt idx="1">
                  <c:v>2.2000000000000002E-2</c:v>
                </c:pt>
                <c:pt idx="2">
                  <c:v>3.4000000000000002E-2</c:v>
                </c:pt>
                <c:pt idx="3">
                  <c:v>0</c:v>
                </c:pt>
                <c:pt idx="4">
                  <c:v>3.0000000000000009E-3</c:v>
                </c:pt>
                <c:pt idx="5">
                  <c:v>4.3000000000000003E-2</c:v>
                </c:pt>
                <c:pt idx="6">
                  <c:v>1.2999999999999998E-2</c:v>
                </c:pt>
                <c:pt idx="7">
                  <c:v>3.1000000000000007E-2</c:v>
                </c:pt>
                <c:pt idx="8">
                  <c:v>1.2000000000000002E-2</c:v>
                </c:pt>
                <c:pt idx="9">
                  <c:v>5.7000000000000016E-2</c:v>
                </c:pt>
                <c:pt idx="10">
                  <c:v>3.1000000000000007E-2</c:v>
                </c:pt>
                <c:pt idx="11">
                  <c:v>4.0000000000000008E-2</c:v>
                </c:pt>
                <c:pt idx="12">
                  <c:v>6.0000000000000012E-2</c:v>
                </c:pt>
                <c:pt idx="13">
                  <c:v>5.000000000000001E-2</c:v>
                </c:pt>
                <c:pt idx="14">
                  <c:v>-2.0000000000000005E-3</c:v>
                </c:pt>
                <c:pt idx="15">
                  <c:v>7.6000000000000012E-2</c:v>
                </c:pt>
                <c:pt idx="16">
                  <c:v>3.9000000000000007E-2</c:v>
                </c:pt>
                <c:pt idx="17">
                  <c:v>1.9000000000000003E-2</c:v>
                </c:pt>
                <c:pt idx="18">
                  <c:v>3.0000000000000006E-2</c:v>
                </c:pt>
                <c:pt idx="19">
                  <c:v>1.0000000000000002E-3</c:v>
                </c:pt>
                <c:pt idx="20">
                  <c:v>-3.8000000000000006E-2</c:v>
                </c:pt>
                <c:pt idx="21">
                  <c:v>-3.0000000000000006E-2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44952"/>
        <c:axId val="214046128"/>
      </c:barChart>
      <c:lineChart>
        <c:grouping val="standard"/>
        <c:varyColors val="0"/>
        <c:ser>
          <c:idx val="1"/>
          <c:order val="1"/>
          <c:tx>
            <c:strRef>
              <c:f>PIB!$D$1</c:f>
              <c:strCache>
                <c:ptCount val="1"/>
                <c:pt idx="0">
                  <c:v>Média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0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1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2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3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4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5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6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7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8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20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cat>
            <c:strRef>
              <c:f>PIB!$A$2:$A$23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* 2016</c:v>
                </c:pt>
              </c:strCache>
            </c:strRef>
          </c:cat>
          <c:val>
            <c:numRef>
              <c:f>PIB!$D$2:$D$23</c:f>
              <c:numCache>
                <c:formatCode>0.0%</c:formatCode>
                <c:ptCount val="22"/>
                <c:pt idx="0">
                  <c:v>2.4000000000000004E-2</c:v>
                </c:pt>
                <c:pt idx="1">
                  <c:v>2.4000000000000004E-2</c:v>
                </c:pt>
                <c:pt idx="2">
                  <c:v>2.4000000000000004E-2</c:v>
                </c:pt>
                <c:pt idx="3">
                  <c:v>2.4000000000000004E-2</c:v>
                </c:pt>
                <c:pt idx="4">
                  <c:v>2.4000000000000004E-2</c:v>
                </c:pt>
                <c:pt idx="5">
                  <c:v>2.4000000000000004E-2</c:v>
                </c:pt>
                <c:pt idx="6">
                  <c:v>2.4000000000000004E-2</c:v>
                </c:pt>
                <c:pt idx="7">
                  <c:v>2.4000000000000004E-2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4.1000000000000002E-2</c:v>
                </c:pt>
                <c:pt idx="11">
                  <c:v>4.1000000000000002E-2</c:v>
                </c:pt>
                <c:pt idx="12">
                  <c:v>4.1000000000000002E-2</c:v>
                </c:pt>
                <c:pt idx="13">
                  <c:v>4.1000000000000002E-2</c:v>
                </c:pt>
                <c:pt idx="14">
                  <c:v>4.1000000000000002E-2</c:v>
                </c:pt>
                <c:pt idx="15">
                  <c:v>4.1000000000000002E-2</c:v>
                </c:pt>
                <c:pt idx="16">
                  <c:v>2.2000000000000002E-2</c:v>
                </c:pt>
                <c:pt idx="17">
                  <c:v>2.2000000000000002E-2</c:v>
                </c:pt>
                <c:pt idx="18">
                  <c:v>2.2000000000000002E-2</c:v>
                </c:pt>
                <c:pt idx="19">
                  <c:v>2.2000000000000002E-2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44952"/>
        <c:axId val="214046128"/>
      </c:lineChart>
      <c:catAx>
        <c:axId val="214044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600000"/>
          <a:lstStyle/>
          <a:p>
            <a:pPr>
              <a:defRPr sz="1400"/>
            </a:pPr>
            <a:endParaRPr lang="pt-BR"/>
          </a:p>
        </c:txPr>
        <c:crossAx val="214046128"/>
        <c:crosses val="autoZero"/>
        <c:auto val="1"/>
        <c:lblAlgn val="ctr"/>
        <c:lblOffset val="100"/>
        <c:noMultiLvlLbl val="0"/>
      </c:catAx>
      <c:valAx>
        <c:axId val="2140461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14044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'Balança Comercial'!$B$1</c:f>
              <c:strCache>
                <c:ptCount val="1"/>
                <c:pt idx="0">
                  <c:v>Exportações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'Balança Comercial'!$A$17:$A$29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jan-abr/2016</c:v>
                </c:pt>
              </c:strCache>
            </c:strRef>
          </c:cat>
          <c:val>
            <c:numRef>
              <c:f>'Balança Comercial'!$B$17:$B$29</c:f>
              <c:numCache>
                <c:formatCode>0.0</c:formatCode>
                <c:ptCount val="13"/>
                <c:pt idx="0">
                  <c:v>5.9</c:v>
                </c:pt>
                <c:pt idx="1">
                  <c:v>7.4</c:v>
                </c:pt>
                <c:pt idx="2">
                  <c:v>8.9</c:v>
                </c:pt>
                <c:pt idx="3">
                  <c:v>10.7</c:v>
                </c:pt>
                <c:pt idx="4">
                  <c:v>11.9</c:v>
                </c:pt>
                <c:pt idx="5">
                  <c:v>10.4</c:v>
                </c:pt>
                <c:pt idx="6">
                  <c:v>13.1</c:v>
                </c:pt>
                <c:pt idx="7">
                  <c:v>15.8</c:v>
                </c:pt>
                <c:pt idx="8">
                  <c:v>14.84</c:v>
                </c:pt>
                <c:pt idx="9">
                  <c:v>14.16</c:v>
                </c:pt>
                <c:pt idx="10">
                  <c:v>14.53</c:v>
                </c:pt>
                <c:pt idx="11">
                  <c:v>12.83</c:v>
                </c:pt>
                <c:pt idx="12">
                  <c:v>3.82</c:v>
                </c:pt>
              </c:numCache>
            </c:numRef>
          </c:val>
        </c:ser>
        <c:ser>
          <c:idx val="2"/>
          <c:order val="1"/>
          <c:tx>
            <c:strRef>
              <c:f>'Balança Comercial'!$C$1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'Balança Comercial'!$A$17:$A$29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jan-abr/2016</c:v>
                </c:pt>
              </c:strCache>
            </c:strRef>
          </c:cat>
          <c:val>
            <c:numRef>
              <c:f>'Balança Comercial'!$C$17:$C$29</c:f>
              <c:numCache>
                <c:formatCode>0.0</c:formatCode>
                <c:ptCount val="13"/>
                <c:pt idx="0">
                  <c:v>14.5</c:v>
                </c:pt>
                <c:pt idx="1">
                  <c:v>15.3</c:v>
                </c:pt>
                <c:pt idx="2">
                  <c:v>17.399999999999999</c:v>
                </c:pt>
                <c:pt idx="3">
                  <c:v>23.9</c:v>
                </c:pt>
                <c:pt idx="4">
                  <c:v>35.1</c:v>
                </c:pt>
                <c:pt idx="5">
                  <c:v>26.1</c:v>
                </c:pt>
                <c:pt idx="6">
                  <c:v>33.700000000000003</c:v>
                </c:pt>
                <c:pt idx="7">
                  <c:v>42.3</c:v>
                </c:pt>
                <c:pt idx="8">
                  <c:v>42.98</c:v>
                </c:pt>
                <c:pt idx="9">
                  <c:v>46.13</c:v>
                </c:pt>
                <c:pt idx="10">
                  <c:v>45.720000000000006</c:v>
                </c:pt>
                <c:pt idx="11">
                  <c:v>38.25</c:v>
                </c:pt>
                <c:pt idx="12">
                  <c:v>10.19</c:v>
                </c:pt>
              </c:numCache>
            </c:numRef>
          </c:val>
        </c:ser>
        <c:ser>
          <c:idx val="3"/>
          <c:order val="2"/>
          <c:tx>
            <c:strRef>
              <c:f>'Balança Comercial'!$D$1</c:f>
              <c:strCache>
                <c:ptCount val="1"/>
                <c:pt idx="0">
                  <c:v>Saldo da Balança Comercial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'Balança Comercial'!$A$17:$A$29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jan-abr/2016</c:v>
                </c:pt>
              </c:strCache>
            </c:strRef>
          </c:cat>
          <c:val>
            <c:numRef>
              <c:f>'Balança Comercial'!$D$17:$D$29</c:f>
              <c:numCache>
                <c:formatCode>0.0</c:formatCode>
                <c:ptCount val="13"/>
                <c:pt idx="0">
                  <c:v>-8.6</c:v>
                </c:pt>
                <c:pt idx="1">
                  <c:v>-7.9</c:v>
                </c:pt>
                <c:pt idx="2">
                  <c:v>-8.5000000000000018</c:v>
                </c:pt>
                <c:pt idx="3">
                  <c:v>-13.2</c:v>
                </c:pt>
                <c:pt idx="4">
                  <c:v>-23.200000000000003</c:v>
                </c:pt>
                <c:pt idx="5">
                  <c:v>-15.700000000000001</c:v>
                </c:pt>
                <c:pt idx="6">
                  <c:v>-20.6</c:v>
                </c:pt>
                <c:pt idx="7">
                  <c:v>-26.499999999999993</c:v>
                </c:pt>
                <c:pt idx="8">
                  <c:v>-28.139999999999997</c:v>
                </c:pt>
                <c:pt idx="9">
                  <c:v>-31.970000000000002</c:v>
                </c:pt>
                <c:pt idx="10">
                  <c:v>-31.189999999999994</c:v>
                </c:pt>
                <c:pt idx="11">
                  <c:v>-25.419999999999998</c:v>
                </c:pt>
                <c:pt idx="12">
                  <c:v>-6.3699999999999983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32976"/>
        <c:axId val="247458504"/>
      </c:barChart>
      <c:catAx>
        <c:axId val="24733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340000"/>
          <a:lstStyle/>
          <a:p>
            <a:pPr>
              <a:defRPr sz="1400"/>
            </a:pPr>
            <a:endParaRPr lang="pt-BR"/>
          </a:p>
        </c:txPr>
        <c:crossAx val="247458504"/>
        <c:crosses val="autoZero"/>
        <c:auto val="1"/>
        <c:lblAlgn val="ctr"/>
        <c:lblOffset val="100"/>
        <c:noMultiLvlLbl val="0"/>
      </c:catAx>
      <c:valAx>
        <c:axId val="2474585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473329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68421052632054E-2"/>
          <c:y val="4.2168674698795192E-2"/>
          <c:w val="0.9029605263157896"/>
          <c:h val="0.76693120952478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'CNTQ Rotatividade'!$G$2</c:f>
              <c:strCache>
                <c:ptCount val="1"/>
                <c:pt idx="0">
                  <c:v>Rotatividade Global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'CNTQ Rotatividade'!$B$3:$B$10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'CNTQ Rotatividade'!$G$3:$G$10</c:f>
              <c:numCache>
                <c:formatCode>0.0%</c:formatCode>
                <c:ptCount val="8"/>
                <c:pt idx="0">
                  <c:v>0.51796683441838942</c:v>
                </c:pt>
                <c:pt idx="1">
                  <c:v>0.55484251245202931</c:v>
                </c:pt>
                <c:pt idx="2">
                  <c:v>0.48490254688433532</c:v>
                </c:pt>
                <c:pt idx="3">
                  <c:v>0.48968718823129331</c:v>
                </c:pt>
                <c:pt idx="4">
                  <c:v>0.49272607501141791</c:v>
                </c:pt>
                <c:pt idx="5">
                  <c:v>0.47339589655408681</c:v>
                </c:pt>
                <c:pt idx="6">
                  <c:v>0.45187393317707036</c:v>
                </c:pt>
                <c:pt idx="7">
                  <c:v>0.43293499655928541</c:v>
                </c:pt>
              </c:numCache>
            </c:numRef>
          </c:val>
        </c:ser>
        <c:ser>
          <c:idx val="1"/>
          <c:order val="1"/>
          <c:tx>
            <c:strRef>
              <c:f>'CNTQ Rotatividade'!$H$2</c:f>
              <c:strCache>
                <c:ptCount val="1"/>
                <c:pt idx="0">
                  <c:v>Rotatividade Descontada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6.855184233076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29824561403512E-3"/>
                  <c:y val="1.028277634961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64912280701754E-2"/>
                  <c:y val="-1.57096157219786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929824561403512E-3"/>
                  <c:y val="1.028277634961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'CNTQ Rotatividade'!$B$3:$B$10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'CNTQ Rotatividade'!$H$3:$H$10</c:f>
              <c:numCache>
                <c:formatCode>0.0%</c:formatCode>
                <c:ptCount val="8"/>
                <c:pt idx="0">
                  <c:v>0.37699322832893151</c:v>
                </c:pt>
                <c:pt idx="1">
                  <c:v>0.41121103637625539</c:v>
                </c:pt>
                <c:pt idx="2">
                  <c:v>0.37014854439787342</c:v>
                </c:pt>
                <c:pt idx="3">
                  <c:v>0.3511258244344172</c:v>
                </c:pt>
                <c:pt idx="4">
                  <c:v>0.34057932455292927</c:v>
                </c:pt>
                <c:pt idx="5">
                  <c:v>0.33350830701360845</c:v>
                </c:pt>
                <c:pt idx="6">
                  <c:v>0.32102611010837706</c:v>
                </c:pt>
                <c:pt idx="7">
                  <c:v>0.31252553922046339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943728"/>
        <c:axId val="247944120"/>
      </c:barChart>
      <c:catAx>
        <c:axId val="24794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7944120"/>
        <c:crosses val="autoZero"/>
        <c:auto val="1"/>
        <c:lblAlgn val="ctr"/>
        <c:lblOffset val="100"/>
        <c:noMultiLvlLbl val="0"/>
      </c:catAx>
      <c:valAx>
        <c:axId val="24794412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79437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'Boletim Inflação'!$C$1</c:f>
              <c:strCache>
                <c:ptCount val="1"/>
                <c:pt idx="0">
                  <c:v>INPC-IBGE Doze Meses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Inflação'!$A$2:$A$13</c:f>
              <c:numCache>
                <c:formatCode>mmm/yy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'Boletim Inflação'!$C$2:$C$13</c:f>
              <c:numCache>
                <c:formatCode>0.00%</c:formatCode>
                <c:ptCount val="12"/>
                <c:pt idx="0">
                  <c:v>7.1255198718431556E-2</c:v>
                </c:pt>
                <c:pt idx="1">
                  <c:v>7.6789546310385801E-2</c:v>
                </c:pt>
                <c:pt idx="2">
                  <c:v>8.4158407200633722E-2</c:v>
                </c:pt>
                <c:pt idx="3">
                  <c:v>8.3406257563179542E-2</c:v>
                </c:pt>
                <c:pt idx="4">
                  <c:v>8.7607145171683734E-2</c:v>
                </c:pt>
                <c:pt idx="5">
                  <c:v>9.3139557340420565E-2</c:v>
                </c:pt>
                <c:pt idx="6">
                  <c:v>9.805229878457522E-2</c:v>
                </c:pt>
                <c:pt idx="7">
                  <c:v>9.8819554333736043E-2</c:v>
                </c:pt>
                <c:pt idx="8">
                  <c:v>9.9000000000000046E-2</c:v>
                </c:pt>
                <c:pt idx="9">
                  <c:v>0.10330826972650353</c:v>
                </c:pt>
                <c:pt idx="10">
                  <c:v>0.10967372080022708</c:v>
                </c:pt>
                <c:pt idx="11">
                  <c:v>0.11276166198313355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942944"/>
        <c:axId val="247943336"/>
      </c:barChart>
      <c:lineChart>
        <c:grouping val="standard"/>
        <c:varyColors val="0"/>
        <c:ser>
          <c:idx val="0"/>
          <c:order val="0"/>
          <c:tx>
            <c:strRef>
              <c:f>'Boletim Inflação'!$B$1</c:f>
              <c:strCache>
                <c:ptCount val="1"/>
                <c:pt idx="0">
                  <c:v>INPC-IBGE Mensal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Inflação'!$A$2:$A$13</c:f>
              <c:numCache>
                <c:formatCode>mmm/yy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'Boletim Inflação'!$B$2:$B$13</c:f>
              <c:numCache>
                <c:formatCode>0.00%</c:formatCode>
                <c:ptCount val="12"/>
                <c:pt idx="0">
                  <c:v>1.4800000000000001E-2</c:v>
                </c:pt>
                <c:pt idx="1">
                  <c:v>1.1599999999999996E-2</c:v>
                </c:pt>
                <c:pt idx="2">
                  <c:v>1.5100000000000021E-2</c:v>
                </c:pt>
                <c:pt idx="3">
                  <c:v>7.1000000000000004E-3</c:v>
                </c:pt>
                <c:pt idx="4">
                  <c:v>9.9000000000000268E-3</c:v>
                </c:pt>
                <c:pt idx="5">
                  <c:v>7.7000000000000306E-3</c:v>
                </c:pt>
                <c:pt idx="6">
                  <c:v>5.8000000000000013E-3</c:v>
                </c:pt>
                <c:pt idx="7">
                  <c:v>2.5000000000000092E-3</c:v>
                </c:pt>
                <c:pt idx="8">
                  <c:v>5.1000000000000004E-3</c:v>
                </c:pt>
                <c:pt idx="9">
                  <c:v>7.7000000000000306E-3</c:v>
                </c:pt>
                <c:pt idx="10">
                  <c:v>1.1100000000000051E-2</c:v>
                </c:pt>
                <c:pt idx="11">
                  <c:v>9.0000000000000028E-3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942944"/>
        <c:axId val="247943336"/>
      </c:lineChart>
      <c:dateAx>
        <c:axId val="247942944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 rot="-1500000"/>
          <a:lstStyle/>
          <a:p>
            <a:pPr>
              <a:defRPr sz="1400"/>
            </a:pPr>
            <a:endParaRPr lang="pt-BR"/>
          </a:p>
        </c:txPr>
        <c:crossAx val="247943336"/>
        <c:crosses val="autoZero"/>
        <c:auto val="1"/>
        <c:lblOffset val="100"/>
        <c:baseTimeUnit val="months"/>
      </c:dateAx>
      <c:valAx>
        <c:axId val="24794333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479429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31506406526689E-2"/>
          <c:y val="5.1579650104712486E-2"/>
          <c:w val="0.89950609622073108"/>
          <c:h val="0.636175112257310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'Boletim Inflação'!$C$19</c:f>
              <c:strCache>
                <c:ptCount val="1"/>
                <c:pt idx="0">
                  <c:v>INPC-IBGE Doze Meses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Inflação'!$A$20:$A$31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'Boletim Inflação'!$C$20:$C$31</c:f>
              <c:numCache>
                <c:formatCode>0.00%</c:formatCode>
                <c:ptCount val="12"/>
                <c:pt idx="0">
                  <c:v>0.11309062187532316</c:v>
                </c:pt>
                <c:pt idx="1">
                  <c:v>0.11077993553097909</c:v>
                </c:pt>
                <c:pt idx="2">
                  <c:v>9.9071389269348664E-2</c:v>
                </c:pt>
                <c:pt idx="3">
                  <c:v>9.8307463172150153E-2</c:v>
                </c:pt>
                <c:pt idx="4">
                  <c:v>9.8198709091233752E-2</c:v>
                </c:pt>
                <c:pt idx="5">
                  <c:v>9.3500000000000028E-2</c:v>
                </c:pt>
                <c:pt idx="6">
                  <c:v>8.9900000000000035E-2</c:v>
                </c:pt>
                <c:pt idx="7">
                  <c:v>8.9800000000000019E-2</c:v>
                </c:pt>
                <c:pt idx="8">
                  <c:v>8.8400000000000006E-2</c:v>
                </c:pt>
                <c:pt idx="9">
                  <c:v>8.5000000000000006E-2</c:v>
                </c:pt>
                <c:pt idx="10">
                  <c:v>7.8900000000000012E-2</c:v>
                </c:pt>
                <c:pt idx="11">
                  <c:v>7.5626271464735564E-2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941376"/>
        <c:axId val="247941768"/>
      </c:barChart>
      <c:lineChart>
        <c:grouping val="standard"/>
        <c:varyColors val="0"/>
        <c:ser>
          <c:idx val="0"/>
          <c:order val="0"/>
          <c:tx>
            <c:strRef>
              <c:f>'Boletim Inflação'!$B$19</c:f>
              <c:strCache>
                <c:ptCount val="1"/>
                <c:pt idx="0">
                  <c:v>INPC-IBGE Mensal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Inflação'!$A$20:$A$31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'Boletim Inflação'!$B$20:$B$31</c:f>
              <c:numCache>
                <c:formatCode>0.00%</c:formatCode>
                <c:ptCount val="12"/>
                <c:pt idx="0">
                  <c:v>1.5100000000000002E-2</c:v>
                </c:pt>
                <c:pt idx="1">
                  <c:v>9.5000000000000032E-3</c:v>
                </c:pt>
                <c:pt idx="2">
                  <c:v>4.4000000000000011E-3</c:v>
                </c:pt>
                <c:pt idx="3">
                  <c:v>6.4000000000000012E-3</c:v>
                </c:pt>
                <c:pt idx="4">
                  <c:v>9.8000000000000032E-3</c:v>
                </c:pt>
                <c:pt idx="5">
                  <c:v>3.4000000000000002E-3</c:v>
                </c:pt>
                <c:pt idx="6">
                  <c:v>2.5000000000000005E-3</c:v>
                </c:pt>
                <c:pt idx="7">
                  <c:v>2.3999999999999998E-3</c:v>
                </c:pt>
                <c:pt idx="8">
                  <c:v>3.8000000000000004E-3</c:v>
                </c:pt>
                <c:pt idx="9">
                  <c:v>4.5000000000000005E-3</c:v>
                </c:pt>
                <c:pt idx="10">
                  <c:v>5.5000000000000005E-3</c:v>
                </c:pt>
                <c:pt idx="11">
                  <c:v>5.9000000000000007E-3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941376"/>
        <c:axId val="247941768"/>
      </c:lineChart>
      <c:dateAx>
        <c:axId val="247941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1500000"/>
          <a:lstStyle/>
          <a:p>
            <a:pPr>
              <a:defRPr sz="1400"/>
            </a:pPr>
            <a:endParaRPr lang="pt-BR"/>
          </a:p>
        </c:txPr>
        <c:crossAx val="247941768"/>
        <c:crosses val="autoZero"/>
        <c:auto val="1"/>
        <c:lblOffset val="100"/>
        <c:baseTimeUnit val="months"/>
      </c:dateAx>
      <c:valAx>
        <c:axId val="24794176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47941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857634175038482"/>
          <c:y val="0.88811654640730797"/>
          <c:w val="0.4228473164992308"/>
          <c:h val="8.4008889132760847E-2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60511513059883"/>
          <c:y val="2.346015781307844E-2"/>
          <c:w val="0.76959873397"/>
          <c:h val="0.759312177895354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'[SAS reajustes 1996-2016.xlsx]síntese geral'!$G$3</c:f>
              <c:strCache>
                <c:ptCount val="1"/>
                <c:pt idx="0">
                  <c:v>Abaixo do INPC-IBGE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1996-2016.xlsx]síntese geral'!$A$5:$B$25</c:f>
              <c:multiLvlStrCache>
                <c:ptCount val="21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779 reaj.</c:v>
                  </c:pt>
                  <c:pt idx="19">
                    <c:v>710 reaj.</c:v>
                  </c:pt>
                  <c:pt idx="20">
                    <c:v>165 reaj.</c:v>
                  </c:pt>
                </c:lvl>
              </c:multiLvlStrCache>
            </c:multiLvlStrRef>
          </c:cat>
          <c:val>
            <c:numRef>
              <c:f>'[SAS reajustes 1996-2016.xlsx]síntese geral'!$H$5:$H$25</c:f>
              <c:numCache>
                <c:formatCode>0.0</c:formatCode>
                <c:ptCount val="21"/>
                <c:pt idx="0">
                  <c:v>44.155844155844143</c:v>
                </c:pt>
                <c:pt idx="1">
                  <c:v>45.319148936170215</c:v>
                </c:pt>
                <c:pt idx="2">
                  <c:v>36.728395061728406</c:v>
                </c:pt>
                <c:pt idx="3">
                  <c:v>50.316455696202517</c:v>
                </c:pt>
                <c:pt idx="4">
                  <c:v>33.333333333333329</c:v>
                </c:pt>
                <c:pt idx="5">
                  <c:v>37.171717171717155</c:v>
                </c:pt>
                <c:pt idx="6">
                  <c:v>46.458333333333336</c:v>
                </c:pt>
                <c:pt idx="7">
                  <c:v>58.211678832116789</c:v>
                </c:pt>
                <c:pt idx="8">
                  <c:v>18.996960486322187</c:v>
                </c:pt>
                <c:pt idx="9">
                  <c:v>12.031249999999998</c:v>
                </c:pt>
                <c:pt idx="10">
                  <c:v>3.0534351145038161</c:v>
                </c:pt>
                <c:pt idx="11">
                  <c:v>4.0559440559440558</c:v>
                </c:pt>
                <c:pt idx="12">
                  <c:v>11.519607843137257</c:v>
                </c:pt>
                <c:pt idx="13">
                  <c:v>8.8343558282208576</c:v>
                </c:pt>
                <c:pt idx="14">
                  <c:v>4.4776119402985071</c:v>
                </c:pt>
                <c:pt idx="15">
                  <c:v>5.9479553903345721</c:v>
                </c:pt>
                <c:pt idx="16">
                  <c:v>1.4962593516209477</c:v>
                </c:pt>
                <c:pt idx="17">
                  <c:v>6.3775510204081636</c:v>
                </c:pt>
                <c:pt idx="18">
                  <c:v>2.3106546854942227</c:v>
                </c:pt>
                <c:pt idx="19">
                  <c:v>18.028169014084508</c:v>
                </c:pt>
                <c:pt idx="20">
                  <c:v>44.848484848484851</c:v>
                </c:pt>
              </c:numCache>
            </c:numRef>
          </c:val>
        </c:ser>
        <c:ser>
          <c:idx val="1"/>
          <c:order val="1"/>
          <c:tx>
            <c:strRef>
              <c:f>'[SAS reajustes 1996-2016.xlsx]síntese geral'!$E$3</c:f>
              <c:strCache>
                <c:ptCount val="1"/>
                <c:pt idx="0">
                  <c:v>Igual ao INPC-IBGE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1996-2016.xlsx]síntese geral'!$A$5:$B$25</c:f>
              <c:multiLvlStrCache>
                <c:ptCount val="21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779 reaj.</c:v>
                  </c:pt>
                  <c:pt idx="19">
                    <c:v>710 reaj.</c:v>
                  </c:pt>
                  <c:pt idx="20">
                    <c:v>165 reaj.</c:v>
                  </c:pt>
                </c:lvl>
              </c:multiLvlStrCache>
            </c:multiLvlStrRef>
          </c:cat>
          <c:val>
            <c:numRef>
              <c:f>'[SAS reajustes 1996-2016.xlsx]síntese geral'!$F$5:$F$25</c:f>
              <c:numCache>
                <c:formatCode>0.0</c:formatCode>
                <c:ptCount val="21"/>
                <c:pt idx="0">
                  <c:v>3.8961038961038956</c:v>
                </c:pt>
                <c:pt idx="1">
                  <c:v>15.531914893617021</c:v>
                </c:pt>
                <c:pt idx="2">
                  <c:v>19.753086419753085</c:v>
                </c:pt>
                <c:pt idx="3">
                  <c:v>14.556962025316455</c:v>
                </c:pt>
                <c:pt idx="4">
                  <c:v>15.176151761517612</c:v>
                </c:pt>
                <c:pt idx="5">
                  <c:v>19.595959595959599</c:v>
                </c:pt>
                <c:pt idx="6">
                  <c:v>27.708333333333325</c:v>
                </c:pt>
                <c:pt idx="7">
                  <c:v>22.992700729927005</c:v>
                </c:pt>
                <c:pt idx="8">
                  <c:v>26.13981762917933</c:v>
                </c:pt>
                <c:pt idx="9">
                  <c:v>16.25</c:v>
                </c:pt>
                <c:pt idx="10">
                  <c:v>10.687022900763358</c:v>
                </c:pt>
                <c:pt idx="11">
                  <c:v>8.2517482517482534</c:v>
                </c:pt>
                <c:pt idx="12">
                  <c:v>11.887254901960784</c:v>
                </c:pt>
                <c:pt idx="13">
                  <c:v>11.656441717791409</c:v>
                </c:pt>
                <c:pt idx="14">
                  <c:v>7.8358208955223896</c:v>
                </c:pt>
                <c:pt idx="15">
                  <c:v>7.0631970260223049</c:v>
                </c:pt>
                <c:pt idx="16">
                  <c:v>4.8628428927680796</c:v>
                </c:pt>
                <c:pt idx="17">
                  <c:v>7.5255102040816322</c:v>
                </c:pt>
                <c:pt idx="18">
                  <c:v>7.3170731707317067</c:v>
                </c:pt>
                <c:pt idx="19">
                  <c:v>30</c:v>
                </c:pt>
                <c:pt idx="20">
                  <c:v>30.303030303030301</c:v>
                </c:pt>
              </c:numCache>
            </c:numRef>
          </c:val>
        </c:ser>
        <c:ser>
          <c:idx val="0"/>
          <c:order val="2"/>
          <c:tx>
            <c:strRef>
              <c:f>'[SAS reajustes 1996-2016.xlsx]síntese geral'!$C$3</c:f>
              <c:strCache>
                <c:ptCount val="1"/>
                <c:pt idx="0">
                  <c:v>Acima do INPC-IBGE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1996-2016.xlsx]síntese geral'!$A$5:$B$25</c:f>
              <c:multiLvlStrCache>
                <c:ptCount val="21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779 reaj.</c:v>
                  </c:pt>
                  <c:pt idx="19">
                    <c:v>710 reaj.</c:v>
                  </c:pt>
                  <c:pt idx="20">
                    <c:v>165 reaj.</c:v>
                  </c:pt>
                </c:lvl>
              </c:multiLvlStrCache>
            </c:multiLvlStrRef>
          </c:cat>
          <c:val>
            <c:numRef>
              <c:f>'[SAS reajustes 1996-2016.xlsx]síntese geral'!$D$5:$D$25</c:f>
              <c:numCache>
                <c:formatCode>0.0</c:formatCode>
                <c:ptCount val="21"/>
                <c:pt idx="0">
                  <c:v>51.948051948051955</c:v>
                </c:pt>
                <c:pt idx="1">
                  <c:v>39.148936170212764</c:v>
                </c:pt>
                <c:pt idx="2">
                  <c:v>43.518518518518519</c:v>
                </c:pt>
                <c:pt idx="3">
                  <c:v>35.126582278481017</c:v>
                </c:pt>
                <c:pt idx="4">
                  <c:v>51.490514905149062</c:v>
                </c:pt>
                <c:pt idx="5">
                  <c:v>43.232323232323239</c:v>
                </c:pt>
                <c:pt idx="6">
                  <c:v>25.833333333333329</c:v>
                </c:pt>
                <c:pt idx="7">
                  <c:v>18.795620437956199</c:v>
                </c:pt>
                <c:pt idx="8">
                  <c:v>54.863221884498472</c:v>
                </c:pt>
                <c:pt idx="9">
                  <c:v>71.71875</c:v>
                </c:pt>
                <c:pt idx="10">
                  <c:v>86.25954198473282</c:v>
                </c:pt>
                <c:pt idx="11">
                  <c:v>87.692307692307679</c:v>
                </c:pt>
                <c:pt idx="12">
                  <c:v>76.593137254901947</c:v>
                </c:pt>
                <c:pt idx="13">
                  <c:v>79.509202453987712</c:v>
                </c:pt>
                <c:pt idx="14">
                  <c:v>87.68656716417911</c:v>
                </c:pt>
                <c:pt idx="15">
                  <c:v>86.988847583643107</c:v>
                </c:pt>
                <c:pt idx="16">
                  <c:v>93.640897755610979</c:v>
                </c:pt>
                <c:pt idx="17">
                  <c:v>86.096938775510182</c:v>
                </c:pt>
                <c:pt idx="18">
                  <c:v>90.37227214377404</c:v>
                </c:pt>
                <c:pt idx="19">
                  <c:v>51.971830985915481</c:v>
                </c:pt>
                <c:pt idx="20">
                  <c:v>24.848484848484844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942160"/>
        <c:axId val="245969104"/>
      </c:barChart>
      <c:lineChart>
        <c:grouping val="standard"/>
        <c:varyColors val="0"/>
        <c:ser>
          <c:idx val="3"/>
          <c:order val="3"/>
          <c:tx>
            <c:strRef>
              <c:f>'[SAS reajustes 1996-2016.xlsx]síntese geral'!$I$3:$I$4</c:f>
              <c:strCache>
                <c:ptCount val="1"/>
                <c:pt idx="0">
                  <c:v>Variação real média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multiLvlStrRef>
              <c:f>'[SAS reajustes 1996-2016.xlsx]síntese geral'!$A$5:$B$25</c:f>
              <c:multiLvlStrCache>
                <c:ptCount val="21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779 reaj.</c:v>
                  </c:pt>
                  <c:pt idx="19">
                    <c:v>710 reaj.</c:v>
                  </c:pt>
                  <c:pt idx="20">
                    <c:v>165 reaj.</c:v>
                  </c:pt>
                </c:lvl>
              </c:multiLvlStrCache>
            </c:multiLvlStrRef>
          </c:cat>
          <c:val>
            <c:numRef>
              <c:f>'[SAS reajustes 1996-2016.xlsx]síntese geral'!$I$5:$I$25</c:f>
              <c:numCache>
                <c:formatCode>0.00</c:formatCode>
                <c:ptCount val="21"/>
                <c:pt idx="0">
                  <c:v>0.30252878333428729</c:v>
                </c:pt>
                <c:pt idx="1">
                  <c:v>0.35804889519725441</c:v>
                </c:pt>
                <c:pt idx="2">
                  <c:v>0.24300823456423945</c:v>
                </c:pt>
                <c:pt idx="3">
                  <c:v>-0.45018266496069648</c:v>
                </c:pt>
                <c:pt idx="4">
                  <c:v>0.29985346579997701</c:v>
                </c:pt>
                <c:pt idx="5">
                  <c:v>-7.8716871848952871E-3</c:v>
                </c:pt>
                <c:pt idx="6">
                  <c:v>-0.71905568374658779</c:v>
                </c:pt>
                <c:pt idx="7">
                  <c:v>-2.0828631608873542</c:v>
                </c:pt>
                <c:pt idx="8">
                  <c:v>0.61300876929737125</c:v>
                </c:pt>
                <c:pt idx="9">
                  <c:v>0.7750043615693164</c:v>
                </c:pt>
                <c:pt idx="10">
                  <c:v>1.5168144365695111</c:v>
                </c:pt>
                <c:pt idx="11">
                  <c:v>1.2186926643807101</c:v>
                </c:pt>
                <c:pt idx="12">
                  <c:v>0.8600000000000001</c:v>
                </c:pt>
                <c:pt idx="13">
                  <c:v>0.9</c:v>
                </c:pt>
                <c:pt idx="14">
                  <c:v>1.6600000000000001</c:v>
                </c:pt>
                <c:pt idx="15">
                  <c:v>1.33</c:v>
                </c:pt>
                <c:pt idx="16">
                  <c:v>1.9000000000000001</c:v>
                </c:pt>
                <c:pt idx="17">
                  <c:v>1.21</c:v>
                </c:pt>
                <c:pt idx="18">
                  <c:v>1.35</c:v>
                </c:pt>
                <c:pt idx="19">
                  <c:v>0.23</c:v>
                </c:pt>
                <c:pt idx="20">
                  <c:v>-0.51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967928"/>
        <c:axId val="245968712"/>
      </c:lineChart>
      <c:catAx>
        <c:axId val="24794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969104"/>
        <c:crosses val="autoZero"/>
        <c:auto val="1"/>
        <c:lblAlgn val="ctr"/>
        <c:lblOffset val="100"/>
        <c:noMultiLvlLbl val="0"/>
      </c:catAx>
      <c:valAx>
        <c:axId val="2459691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>
                    <a:solidFill>
                      <a:sysClr val="windowText" lastClr="000000"/>
                    </a:solidFill>
                  </a:rPr>
                  <a:t>reajustes abaixo,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iguais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e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 acima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do INPC-IBGE</a:t>
                </a:r>
                <a:endParaRPr lang="pt-BR" sz="10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942160"/>
        <c:crosses val="autoZero"/>
        <c:crossBetween val="between"/>
        <c:minorUnit val="2.5"/>
      </c:valAx>
      <c:valAx>
        <c:axId val="245968712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>
                    <a:solidFill>
                      <a:sysClr val="windowText" lastClr="000000"/>
                    </a:solidFill>
                  </a:rPr>
                  <a:t>valariação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real média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967928"/>
        <c:crosses val="max"/>
        <c:crossBetween val="between"/>
      </c:valAx>
      <c:catAx>
        <c:axId val="245967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59687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0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Desemprego!$B$1</c:f>
              <c:strCache>
                <c:ptCount val="1"/>
                <c:pt idx="0">
                  <c:v>Seade/PED - RMSP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Desemprego!$A$2:$A$16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 formatCode="mmm\-yy">
                  <c:v>42401</c:v>
                </c:pt>
                <c:pt idx="14" formatCode="mmm\-yy">
                  <c:v>42461</c:v>
                </c:pt>
              </c:numCache>
            </c:numRef>
          </c:cat>
          <c:val>
            <c:numRef>
              <c:f>Desemprego!$B$2:$B$16</c:f>
              <c:numCache>
                <c:formatCode>0.0%</c:formatCode>
                <c:ptCount val="15"/>
                <c:pt idx="0">
                  <c:v>0.191</c:v>
                </c:pt>
                <c:pt idx="1">
                  <c:v>0.17100000000000001</c:v>
                </c:pt>
                <c:pt idx="2">
                  <c:v>0.15800000000000003</c:v>
                </c:pt>
                <c:pt idx="3">
                  <c:v>0.14200000000000002</c:v>
                </c:pt>
                <c:pt idx="4">
                  <c:v>0.13500000000000001</c:v>
                </c:pt>
                <c:pt idx="5">
                  <c:v>0.11799999999999998</c:v>
                </c:pt>
                <c:pt idx="6">
                  <c:v>0.11899999999999998</c:v>
                </c:pt>
                <c:pt idx="7">
                  <c:v>0.10100000000000002</c:v>
                </c:pt>
                <c:pt idx="8">
                  <c:v>9.0000000000000011E-2</c:v>
                </c:pt>
                <c:pt idx="9">
                  <c:v>0.1</c:v>
                </c:pt>
                <c:pt idx="10">
                  <c:v>9.3000000000000041E-2</c:v>
                </c:pt>
                <c:pt idx="11">
                  <c:v>9.9000000000000019E-2</c:v>
                </c:pt>
                <c:pt idx="12">
                  <c:v>0.13900000000000001</c:v>
                </c:pt>
                <c:pt idx="13">
                  <c:v>0.14700000000000002</c:v>
                </c:pt>
                <c:pt idx="14">
                  <c:v>0.16800000000000001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Desemprego!$C$1</c:f>
              <c:strCache>
                <c:ptCount val="1"/>
                <c:pt idx="0">
                  <c:v>IBGE/PME - RMs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Desemprego!$A$2:$A$16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 formatCode="mmm\-yy">
                  <c:v>42401</c:v>
                </c:pt>
                <c:pt idx="14" formatCode="mmm\-yy">
                  <c:v>42461</c:v>
                </c:pt>
              </c:numCache>
            </c:numRef>
          </c:cat>
          <c:val>
            <c:numRef>
              <c:f>Desemprego!$C$2:$C$16</c:f>
              <c:numCache>
                <c:formatCode>0.0%</c:formatCode>
                <c:ptCount val="15"/>
                <c:pt idx="0">
                  <c:v>0.10900000000000001</c:v>
                </c:pt>
                <c:pt idx="1">
                  <c:v>9.6000000000000002E-2</c:v>
                </c:pt>
                <c:pt idx="2">
                  <c:v>8.3000000000000018E-2</c:v>
                </c:pt>
                <c:pt idx="3">
                  <c:v>8.4000000000000019E-2</c:v>
                </c:pt>
                <c:pt idx="4">
                  <c:v>7.3999999999999996E-2</c:v>
                </c:pt>
                <c:pt idx="5">
                  <c:v>6.8000000000000019E-2</c:v>
                </c:pt>
                <c:pt idx="6">
                  <c:v>6.8000000000000019E-2</c:v>
                </c:pt>
                <c:pt idx="7">
                  <c:v>5.3000000000000005E-2</c:v>
                </c:pt>
                <c:pt idx="8">
                  <c:v>4.7000000000000007E-2</c:v>
                </c:pt>
                <c:pt idx="9">
                  <c:v>4.5999999999999999E-2</c:v>
                </c:pt>
                <c:pt idx="10">
                  <c:v>4.3000000000000003E-2</c:v>
                </c:pt>
                <c:pt idx="11">
                  <c:v>4.3000000000000003E-2</c:v>
                </c:pt>
                <c:pt idx="12">
                  <c:v>6.900000000000002E-2</c:v>
                </c:pt>
                <c:pt idx="13">
                  <c:v>8.2000000000000003E-2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44168"/>
        <c:axId val="214044560"/>
      </c:lineChart>
      <c:catAx>
        <c:axId val="21404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400"/>
            </a:pPr>
            <a:endParaRPr lang="pt-BR"/>
          </a:p>
        </c:txPr>
        <c:crossAx val="214044560"/>
        <c:crosses val="autoZero"/>
        <c:auto val="1"/>
        <c:lblAlgn val="ctr"/>
        <c:lblOffset val="100"/>
        <c:noMultiLvlLbl val="0"/>
      </c:catAx>
      <c:valAx>
        <c:axId val="2140445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140441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IPCA!$B$1</c:f>
              <c:strCache>
                <c:ptCount val="1"/>
                <c:pt idx="0">
                  <c:v>IPCA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</c:dPt>
          <c:dLbls>
            <c:dLbl>
              <c:idx val="21"/>
              <c:tx>
                <c:rich>
                  <a:bodyPr/>
                  <a:lstStyle/>
                  <a:p>
                    <a:r>
                      <a:rPr lang="en-US" smtClean="0"/>
                      <a:t>7,29%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IPCA!$A$4:$A$25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* 2016</c:v>
                </c:pt>
              </c:strCache>
            </c:strRef>
          </c:cat>
          <c:val>
            <c:numRef>
              <c:f>IPCA!$B$4:$B$25</c:f>
              <c:numCache>
                <c:formatCode>0.0%</c:formatCode>
                <c:ptCount val="22"/>
                <c:pt idx="0">
                  <c:v>0.224</c:v>
                </c:pt>
                <c:pt idx="1">
                  <c:v>9.6000000000000002E-2</c:v>
                </c:pt>
                <c:pt idx="2">
                  <c:v>5.1999999999999998E-2</c:v>
                </c:pt>
                <c:pt idx="3">
                  <c:v>1.7000000000000001E-2</c:v>
                </c:pt>
                <c:pt idx="4">
                  <c:v>8.9000000000000065E-2</c:v>
                </c:pt>
                <c:pt idx="5">
                  <c:v>6.0000000000000032E-2</c:v>
                </c:pt>
                <c:pt idx="6">
                  <c:v>7.6999999999999999E-2</c:v>
                </c:pt>
                <c:pt idx="7">
                  <c:v>0.125</c:v>
                </c:pt>
                <c:pt idx="8">
                  <c:v>9.3000000000000208E-2</c:v>
                </c:pt>
                <c:pt idx="9">
                  <c:v>7.5999999999999998E-2</c:v>
                </c:pt>
                <c:pt idx="10">
                  <c:v>5.7000000000000023E-2</c:v>
                </c:pt>
                <c:pt idx="11">
                  <c:v>3.1000000000000052E-2</c:v>
                </c:pt>
                <c:pt idx="12">
                  <c:v>4.5000000000000012E-2</c:v>
                </c:pt>
                <c:pt idx="13">
                  <c:v>5.9000000000000143E-2</c:v>
                </c:pt>
                <c:pt idx="14">
                  <c:v>4.3000000000000003E-2</c:v>
                </c:pt>
                <c:pt idx="15">
                  <c:v>5.9000000000000143E-2</c:v>
                </c:pt>
                <c:pt idx="16">
                  <c:v>6.5000000000000002E-2</c:v>
                </c:pt>
                <c:pt idx="17">
                  <c:v>5.8400000000000014E-2</c:v>
                </c:pt>
                <c:pt idx="18">
                  <c:v>5.9100000000000014E-2</c:v>
                </c:pt>
                <c:pt idx="19">
                  <c:v>6.4100000000000004E-2</c:v>
                </c:pt>
                <c:pt idx="20">
                  <c:v>0.10670000000000021</c:v>
                </c:pt>
                <c:pt idx="21">
                  <c:v>7.4400000000000133E-2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45736"/>
        <c:axId val="214046520"/>
      </c:barChart>
      <c:lineChart>
        <c:grouping val="standard"/>
        <c:varyColors val="0"/>
        <c:ser>
          <c:idx val="2"/>
          <c:order val="1"/>
          <c:tx>
            <c:strRef>
              <c:f>IPCA!$D$1</c:f>
              <c:strCache>
                <c:ptCount val="1"/>
                <c:pt idx="0">
                  <c:v>Banda Inferior</c:v>
                </c:pt>
              </c:strCache>
            </c:strRef>
          </c:tx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IPCA!$D$4:$D$25</c:f>
              <c:numCache>
                <c:formatCode>General</c:formatCode>
                <c:ptCount val="22"/>
                <c:pt idx="4" formatCode="0%">
                  <c:v>6.0000000000000032E-2</c:v>
                </c:pt>
                <c:pt idx="5" formatCode="0.0%">
                  <c:v>3.9999999999999994E-2</c:v>
                </c:pt>
                <c:pt idx="6" formatCode="0.0%">
                  <c:v>2.0000000000000011E-2</c:v>
                </c:pt>
                <c:pt idx="7" formatCode="0.0%">
                  <c:v>1.5000000000000025E-2</c:v>
                </c:pt>
                <c:pt idx="8" formatCode="0.0%">
                  <c:v>1.4999999999999998E-2</c:v>
                </c:pt>
                <c:pt idx="9" formatCode="0.0%">
                  <c:v>3.0000000000000002E-2</c:v>
                </c:pt>
                <c:pt idx="10" formatCode="0.0%">
                  <c:v>2.4999999999999998E-2</c:v>
                </c:pt>
                <c:pt idx="11" formatCode="0.0%">
                  <c:v>2.4999999999999998E-2</c:v>
                </c:pt>
                <c:pt idx="12" formatCode="0.0%">
                  <c:v>2.5000000000000001E-2</c:v>
                </c:pt>
                <c:pt idx="13" formatCode="0.0%">
                  <c:v>2.5000000000000001E-2</c:v>
                </c:pt>
                <c:pt idx="14" formatCode="0.0%">
                  <c:v>2.5000000000000001E-2</c:v>
                </c:pt>
                <c:pt idx="15" formatCode="0.0%">
                  <c:v>2.5000000000000001E-2</c:v>
                </c:pt>
                <c:pt idx="16" formatCode="0.0%">
                  <c:v>2.5000000000000001E-2</c:v>
                </c:pt>
                <c:pt idx="17" formatCode="0.0%">
                  <c:v>2.5000000000000001E-2</c:v>
                </c:pt>
                <c:pt idx="18" formatCode="0.0%">
                  <c:v>2.5000000000000001E-2</c:v>
                </c:pt>
                <c:pt idx="19" formatCode="0.0%">
                  <c:v>2.5000000000000001E-2</c:v>
                </c:pt>
                <c:pt idx="20" formatCode="0.0%">
                  <c:v>2.5000000000000001E-2</c:v>
                </c:pt>
                <c:pt idx="21" formatCode="0.0%">
                  <c:v>2.5000000000000001E-2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IPCA!$E$1</c:f>
              <c:strCache>
                <c:ptCount val="1"/>
                <c:pt idx="0">
                  <c:v>Banda Superior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IPCA!$E$4:$E$25</c:f>
              <c:numCache>
                <c:formatCode>General</c:formatCode>
                <c:ptCount val="22"/>
                <c:pt idx="4" formatCode="0%">
                  <c:v>0.1</c:v>
                </c:pt>
                <c:pt idx="5" formatCode="0%">
                  <c:v>8.0000000000000043E-2</c:v>
                </c:pt>
                <c:pt idx="6" formatCode="0.0%">
                  <c:v>6.0000000000000032E-2</c:v>
                </c:pt>
                <c:pt idx="7" formatCode="0.0%">
                  <c:v>5.5000000000000014E-2</c:v>
                </c:pt>
                <c:pt idx="8" formatCode="0.0%">
                  <c:v>6.5000000000000002E-2</c:v>
                </c:pt>
                <c:pt idx="9" formatCode="0.0%">
                  <c:v>8.0000000000000043E-2</c:v>
                </c:pt>
                <c:pt idx="10" formatCode="0.0%">
                  <c:v>6.5000000000000002E-2</c:v>
                </c:pt>
                <c:pt idx="11" formatCode="0.0%">
                  <c:v>6.5000000000000002E-2</c:v>
                </c:pt>
                <c:pt idx="12" formatCode="0.0%">
                  <c:v>6.5000000000000002E-2</c:v>
                </c:pt>
                <c:pt idx="13" formatCode="0.0%">
                  <c:v>6.5000000000000002E-2</c:v>
                </c:pt>
                <c:pt idx="14" formatCode="0.0%">
                  <c:v>6.5000000000000002E-2</c:v>
                </c:pt>
                <c:pt idx="15" formatCode="0.0%">
                  <c:v>6.5000000000000002E-2</c:v>
                </c:pt>
                <c:pt idx="16" formatCode="0.0%">
                  <c:v>6.5000000000000002E-2</c:v>
                </c:pt>
                <c:pt idx="17" formatCode="0.0%">
                  <c:v>6.5000000000000002E-2</c:v>
                </c:pt>
                <c:pt idx="18" formatCode="0.0%">
                  <c:v>6.5000000000000002E-2</c:v>
                </c:pt>
                <c:pt idx="19" formatCode="0.0%">
                  <c:v>6.5000000000000002E-2</c:v>
                </c:pt>
                <c:pt idx="20" formatCode="0.0%">
                  <c:v>6.5000000000000002E-2</c:v>
                </c:pt>
                <c:pt idx="21" formatCode="0.0%">
                  <c:v>6.5000000000000002E-2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IPCA!$F$1</c:f>
              <c:strCache>
                <c:ptCount val="1"/>
                <c:pt idx="0">
                  <c:v>Centro da Meta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IPCA!$F$4:$F$25</c:f>
              <c:numCache>
                <c:formatCode>General</c:formatCode>
                <c:ptCount val="22"/>
                <c:pt idx="4" formatCode="0%">
                  <c:v>8.0000000000000043E-2</c:v>
                </c:pt>
                <c:pt idx="5" formatCode="0%">
                  <c:v>6.0000000000000032E-2</c:v>
                </c:pt>
                <c:pt idx="6" formatCode="0.0%">
                  <c:v>4.0000000000000022E-2</c:v>
                </c:pt>
                <c:pt idx="7" formatCode="0.0%">
                  <c:v>3.500000000000001E-2</c:v>
                </c:pt>
                <c:pt idx="8" formatCode="0.0%">
                  <c:v>4.0000000000000022E-2</c:v>
                </c:pt>
                <c:pt idx="9" formatCode="0.0%">
                  <c:v>5.5000000000000014E-2</c:v>
                </c:pt>
                <c:pt idx="10" formatCode="0.0%">
                  <c:v>4.5000000000000012E-2</c:v>
                </c:pt>
                <c:pt idx="11" formatCode="0.0%">
                  <c:v>4.5000000000000012E-2</c:v>
                </c:pt>
                <c:pt idx="12" formatCode="0.0%">
                  <c:v>4.5000000000000012E-2</c:v>
                </c:pt>
                <c:pt idx="13" formatCode="0.0%">
                  <c:v>4.5000000000000012E-2</c:v>
                </c:pt>
                <c:pt idx="14" formatCode="0.0%">
                  <c:v>4.5000000000000012E-2</c:v>
                </c:pt>
                <c:pt idx="15" formatCode="0.0%">
                  <c:v>4.5000000000000012E-2</c:v>
                </c:pt>
                <c:pt idx="16" formatCode="0.0%">
                  <c:v>4.5000000000000012E-2</c:v>
                </c:pt>
                <c:pt idx="17" formatCode="0.0%">
                  <c:v>4.5000000000000012E-2</c:v>
                </c:pt>
                <c:pt idx="18" formatCode="0.0%">
                  <c:v>4.5000000000000012E-2</c:v>
                </c:pt>
                <c:pt idx="19" formatCode="0.0%">
                  <c:v>4.5000000000000012E-2</c:v>
                </c:pt>
                <c:pt idx="20" formatCode="0.0%">
                  <c:v>4.5000000000000012E-2</c:v>
                </c:pt>
                <c:pt idx="21" formatCode="0.0%">
                  <c:v>4.5000000000000012E-2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45736"/>
        <c:axId val="214046520"/>
      </c:lineChart>
      <c:catAx>
        <c:axId val="21404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400"/>
            </a:pPr>
            <a:endParaRPr lang="pt-BR"/>
          </a:p>
        </c:txPr>
        <c:crossAx val="214046520"/>
        <c:crosses val="autoZero"/>
        <c:auto val="1"/>
        <c:lblAlgn val="ctr"/>
        <c:lblOffset val="100"/>
        <c:noMultiLvlLbl val="0"/>
      </c:catAx>
      <c:valAx>
        <c:axId val="21404652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4045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Selic!$B$1</c:f>
              <c:strCache>
                <c:ptCount val="1"/>
                <c:pt idx="0">
                  <c:v>Taxa de juros - Selic - fixada pelo Comitê de Poliítica Monetária (Copom)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20"/>
              <c:layout>
                <c:manualLayout>
                  <c:x val="1.0546105580633699E-2"/>
                  <c:y val="-2.258248296356147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Selic!$A$2:$A$22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 formatCode="m/d/yyyy">
                  <c:v>42530</c:v>
                </c:pt>
              </c:numCache>
            </c:numRef>
          </c:cat>
          <c:val>
            <c:numRef>
              <c:f>Selic!$B$2:$B$22</c:f>
              <c:numCache>
                <c:formatCode>0.00</c:formatCode>
                <c:ptCount val="21"/>
                <c:pt idx="0">
                  <c:v>23</c:v>
                </c:pt>
                <c:pt idx="1">
                  <c:v>40.92</c:v>
                </c:pt>
                <c:pt idx="2">
                  <c:v>29</c:v>
                </c:pt>
                <c:pt idx="3">
                  <c:v>19</c:v>
                </c:pt>
                <c:pt idx="4">
                  <c:v>15.75</c:v>
                </c:pt>
                <c:pt idx="5">
                  <c:v>19</c:v>
                </c:pt>
                <c:pt idx="6">
                  <c:v>25</c:v>
                </c:pt>
                <c:pt idx="7">
                  <c:v>16.5</c:v>
                </c:pt>
                <c:pt idx="8">
                  <c:v>17.75</c:v>
                </c:pt>
                <c:pt idx="9">
                  <c:v>18</c:v>
                </c:pt>
                <c:pt idx="10">
                  <c:v>13.25</c:v>
                </c:pt>
                <c:pt idx="11">
                  <c:v>11.25</c:v>
                </c:pt>
                <c:pt idx="12">
                  <c:v>13.75</c:v>
                </c:pt>
                <c:pt idx="13">
                  <c:v>8.75</c:v>
                </c:pt>
                <c:pt idx="14">
                  <c:v>10.75</c:v>
                </c:pt>
                <c:pt idx="15">
                  <c:v>11</c:v>
                </c:pt>
                <c:pt idx="16">
                  <c:v>7.25</c:v>
                </c:pt>
                <c:pt idx="17">
                  <c:v>10</c:v>
                </c:pt>
                <c:pt idx="18">
                  <c:v>11.75</c:v>
                </c:pt>
                <c:pt idx="19">
                  <c:v>14.25</c:v>
                </c:pt>
                <c:pt idx="20">
                  <c:v>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459288"/>
        <c:axId val="247456544"/>
      </c:barChart>
      <c:catAx>
        <c:axId val="24745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400"/>
            </a:pPr>
            <a:endParaRPr lang="pt-BR"/>
          </a:p>
        </c:txPr>
        <c:crossAx val="247456544"/>
        <c:crosses val="autoZero"/>
        <c:auto val="1"/>
        <c:lblAlgn val="ctr"/>
        <c:lblOffset val="100"/>
        <c:noMultiLvlLbl val="0"/>
      </c:catAx>
      <c:valAx>
        <c:axId val="24745654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474592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93103107934001E-2"/>
          <c:y val="2.9905567616589863E-2"/>
          <c:w val="0.92923444526535559"/>
          <c:h val="0.728473386967463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'Superávit Primário'!$D$2</c:f>
              <c:strCache>
                <c:ptCount val="1"/>
                <c:pt idx="0">
                  <c:v>Receitas Não-Recorrentes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'Superávit Primário'!$D$3:$D$22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</c:v>
                </c:pt>
                <c:pt idx="5">
                  <c:v>0.4</c:v>
                </c:pt>
                <c:pt idx="6">
                  <c:v>0.4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0.30000000000000032</c:v>
                </c:pt>
                <c:pt idx="14">
                  <c:v>0.30000000000000032</c:v>
                </c:pt>
                <c:pt idx="15">
                  <c:v>0.4</c:v>
                </c:pt>
                <c:pt idx="16">
                  <c:v>0.70000000000000062</c:v>
                </c:pt>
                <c:pt idx="17">
                  <c:v>0.8</c:v>
                </c:pt>
                <c:pt idx="18">
                  <c:v>1.2</c:v>
                </c:pt>
                <c:pt idx="19">
                  <c:v>0.5</c:v>
                </c:pt>
              </c:numCache>
            </c:numRef>
          </c:val>
        </c:ser>
        <c:ser>
          <c:idx val="3"/>
          <c:order val="1"/>
          <c:tx>
            <c:strRef>
              <c:f>'Superávit Primário'!$E$2</c:f>
              <c:strCache>
                <c:ptCount val="1"/>
                <c:pt idx="0">
                  <c:v>Esforço Fiscal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'Superávit Primário'!$E$3:$E$22</c:f>
              <c:numCache>
                <c:formatCode>0.0</c:formatCode>
                <c:ptCount val="20"/>
                <c:pt idx="0">
                  <c:v>0.2</c:v>
                </c:pt>
                <c:pt idx="1">
                  <c:v>-0.1</c:v>
                </c:pt>
                <c:pt idx="2">
                  <c:v>-0.9</c:v>
                </c:pt>
                <c:pt idx="3">
                  <c:v>0</c:v>
                </c:pt>
                <c:pt idx="4">
                  <c:v>2.1</c:v>
                </c:pt>
                <c:pt idx="5">
                  <c:v>2.8</c:v>
                </c:pt>
                <c:pt idx="6">
                  <c:v>2.8</c:v>
                </c:pt>
                <c:pt idx="7">
                  <c:v>3.1</c:v>
                </c:pt>
                <c:pt idx="8">
                  <c:v>3.2</c:v>
                </c:pt>
                <c:pt idx="9">
                  <c:v>3.6</c:v>
                </c:pt>
                <c:pt idx="10">
                  <c:v>3.7</c:v>
                </c:pt>
                <c:pt idx="11">
                  <c:v>3.1</c:v>
                </c:pt>
                <c:pt idx="12">
                  <c:v>3.2</c:v>
                </c:pt>
                <c:pt idx="13">
                  <c:v>3.2</c:v>
                </c:pt>
                <c:pt idx="14">
                  <c:v>1.7</c:v>
                </c:pt>
                <c:pt idx="15">
                  <c:v>1.5</c:v>
                </c:pt>
                <c:pt idx="16">
                  <c:v>2.4</c:v>
                </c:pt>
                <c:pt idx="17">
                  <c:v>1.6</c:v>
                </c:pt>
                <c:pt idx="18">
                  <c:v>0.70000000000000062</c:v>
                </c:pt>
                <c:pt idx="19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'Superávit Primário'!$F$2</c:f>
              <c:strCache>
                <c:ptCount val="1"/>
                <c:pt idx="0">
                  <c:v>Abatimento da Meta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'Superávit Primário'!$A$3:$A$23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* 2015</c:v>
                </c:pt>
              </c:strCache>
            </c:strRef>
          </c:cat>
          <c:val>
            <c:numRef>
              <c:f>'Superávit Primário'!$F$3:$F$22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0.60000000000000064</c:v>
                </c:pt>
                <c:pt idx="15">
                  <c:v>0.60000000000000064</c:v>
                </c:pt>
                <c:pt idx="16">
                  <c:v>0</c:v>
                </c:pt>
                <c:pt idx="17">
                  <c:v>0.9</c:v>
                </c:pt>
                <c:pt idx="18">
                  <c:v>0.4</c:v>
                </c:pt>
                <c:pt idx="1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58112"/>
        <c:axId val="247456936"/>
      </c:barChart>
      <c:lineChart>
        <c:grouping val="standard"/>
        <c:varyColors val="0"/>
        <c:ser>
          <c:idx val="0"/>
          <c:order val="3"/>
          <c:tx>
            <c:strRef>
              <c:f>'Superávit Primário'!$B$2</c:f>
              <c:strCache>
                <c:ptCount val="1"/>
                <c:pt idx="0">
                  <c:v>Superávit Primário (em % do PIB)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3.6133694670280052E-3"/>
                  <c:y val="8.424908424908421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'Superávit Primário'!$B$3:$B$23</c:f>
              <c:numCache>
                <c:formatCode>0.0</c:formatCode>
                <c:ptCount val="21"/>
                <c:pt idx="0">
                  <c:v>0.2</c:v>
                </c:pt>
                <c:pt idx="1">
                  <c:v>-0.1</c:v>
                </c:pt>
                <c:pt idx="2">
                  <c:v>-0.9</c:v>
                </c:pt>
                <c:pt idx="3">
                  <c:v>0</c:v>
                </c:pt>
                <c:pt idx="4">
                  <c:v>3</c:v>
                </c:pt>
                <c:pt idx="5">
                  <c:v>3.1999999999999997</c:v>
                </c:pt>
                <c:pt idx="6">
                  <c:v>3.1999999999999997</c:v>
                </c:pt>
                <c:pt idx="7">
                  <c:v>3.2</c:v>
                </c:pt>
                <c:pt idx="8">
                  <c:v>3.3000000000000003</c:v>
                </c:pt>
                <c:pt idx="9">
                  <c:v>3.7</c:v>
                </c:pt>
                <c:pt idx="10">
                  <c:v>3.8000000000000003</c:v>
                </c:pt>
                <c:pt idx="11">
                  <c:v>3.2</c:v>
                </c:pt>
                <c:pt idx="12">
                  <c:v>3.3000000000000003</c:v>
                </c:pt>
                <c:pt idx="13">
                  <c:v>3.5</c:v>
                </c:pt>
                <c:pt idx="14">
                  <c:v>2.6</c:v>
                </c:pt>
                <c:pt idx="15">
                  <c:v>2.5</c:v>
                </c:pt>
                <c:pt idx="16">
                  <c:v>3.0999999999999988</c:v>
                </c:pt>
                <c:pt idx="17">
                  <c:v>3.3000000000000003</c:v>
                </c:pt>
                <c:pt idx="18">
                  <c:v>2.2999999999999998</c:v>
                </c:pt>
                <c:pt idx="19">
                  <c:v>2.1</c:v>
                </c:pt>
                <c:pt idx="20" formatCode="0.00">
                  <c:v>0.15000000000000024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58112"/>
        <c:axId val="247456936"/>
      </c:lineChart>
      <c:catAx>
        <c:axId val="2474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400"/>
            </a:pPr>
            <a:endParaRPr lang="pt-BR"/>
          </a:p>
        </c:txPr>
        <c:crossAx val="247456936"/>
        <c:crosses val="autoZero"/>
        <c:auto val="1"/>
        <c:lblAlgn val="ctr"/>
        <c:lblOffset val="100"/>
        <c:noMultiLvlLbl val="0"/>
      </c:catAx>
      <c:valAx>
        <c:axId val="2474569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47458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000"/>
                      <a:t>Juros e amortizações da dívida</a:t>
                    </a:r>
                  </a:p>
                  <a:p>
                    <a:pPr>
                      <a:defRPr sz="2400" b="1"/>
                    </a:pPr>
                    <a:r>
                      <a:rPr lang="en-US" sz="2000"/>
                      <a:t>45,11%</a:t>
                    </a:r>
                  </a:p>
                  <a:p>
                    <a:pPr>
                      <a:defRPr sz="2400" b="1"/>
                    </a:pPr>
                    <a:r>
                      <a:rPr lang="en-US" sz="2000"/>
                      <a:t>R$ 978 bilhões</a:t>
                    </a:r>
                    <a:endParaRPr lang="en-US" sz="2400"/>
                  </a:p>
                </c:rich>
              </c:tx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067192145046199"/>
                  <c:y val="-5.939356414229143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/>
                      <a:t>Previdência Social
21,76%</a:t>
                    </a:r>
                  </a:p>
                  <a:p>
                    <a:pPr>
                      <a:defRPr sz="1600"/>
                    </a:pPr>
                    <a:r>
                      <a:rPr lang="en-US" sz="1600" b="1"/>
                      <a:t>R$ 472</a:t>
                    </a:r>
                    <a:r>
                      <a:rPr lang="en-US" sz="1600" b="1" baseline="0"/>
                      <a:t> bilhões</a:t>
                    </a:r>
                    <a:endParaRPr lang="en-US" sz="1600" b="1"/>
                  </a:p>
                </c:rich>
              </c:tx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267886635214114E-3"/>
                  <c:y val="2.3756490362019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0182995282235E-2"/>
                  <c:y val="2.6726051657272407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971057179918892E-2"/>
                  <c:y val="2.518865425209135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/>
                      <a:t>Trabalho
3,21%</a:t>
                    </a:r>
                  </a:p>
                  <a:p>
                    <a:pPr>
                      <a:defRPr sz="1600" b="1"/>
                    </a:pPr>
                    <a:r>
                      <a:rPr lang="en-US" sz="1600"/>
                      <a:t>R$ 69 bilhões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91920406336448E-3"/>
                  <c:y val="-1.1878245181009972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919204063364219E-3"/>
                  <c:y val="-2.0786929066767431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4271721422177909E-2"/>
                  <c:y val="-9.0003427855794363E-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'OGU 2014'!$A$4:$A$33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Outros Encargos Especiais</c:v>
                </c:pt>
                <c:pt idx="7">
                  <c:v>Assistência Social 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Legislativa</c:v>
                </c:pt>
                <c:pt idx="15">
                  <c:v>Ciência e Tecnologia 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Energia</c:v>
                </c:pt>
                <c:pt idx="26">
                  <c:v>Desporto e Lazer</c:v>
                </c:pt>
                <c:pt idx="27">
                  <c:v>Direitos da Cidadania</c:v>
                </c:pt>
                <c:pt idx="28">
                  <c:v>Saneamento</c:v>
                </c:pt>
                <c:pt idx="29">
                  <c:v>Habitação</c:v>
                </c:pt>
              </c:strCache>
            </c:strRef>
          </c:cat>
          <c:val>
            <c:numRef>
              <c:f>'OGU 2014'!$B$4:$B$33</c:f>
              <c:numCache>
                <c:formatCode>0.00%</c:formatCode>
                <c:ptCount val="30"/>
                <c:pt idx="0">
                  <c:v>0.4511</c:v>
                </c:pt>
                <c:pt idx="1">
                  <c:v>0.21760000000000004</c:v>
                </c:pt>
                <c:pt idx="2">
                  <c:v>9.1900000000000023E-2</c:v>
                </c:pt>
                <c:pt idx="3">
                  <c:v>3.9800000000000002E-2</c:v>
                </c:pt>
                <c:pt idx="4">
                  <c:v>3.7300000000000041E-2</c:v>
                </c:pt>
                <c:pt idx="5">
                  <c:v>3.210000000000001E-2</c:v>
                </c:pt>
                <c:pt idx="6">
                  <c:v>3.210000000000001E-2</c:v>
                </c:pt>
                <c:pt idx="7">
                  <c:v>3.0800000000000011E-2</c:v>
                </c:pt>
                <c:pt idx="8">
                  <c:v>1.5800000000000043E-2</c:v>
                </c:pt>
                <c:pt idx="9">
                  <c:v>1.2300000000000005E-2</c:v>
                </c:pt>
                <c:pt idx="10">
                  <c:v>9.0000000000000028E-3</c:v>
                </c:pt>
                <c:pt idx="11">
                  <c:v>5.6000000000000034E-3</c:v>
                </c:pt>
                <c:pt idx="12">
                  <c:v>4.7000000000000123E-3</c:v>
                </c:pt>
                <c:pt idx="13">
                  <c:v>3.3000000000000052E-3</c:v>
                </c:pt>
                <c:pt idx="14">
                  <c:v>2.8999999999999998E-3</c:v>
                </c:pt>
                <c:pt idx="15">
                  <c:v>2.8000000000000052E-3</c:v>
                </c:pt>
                <c:pt idx="16">
                  <c:v>2.3999999999999998E-3</c:v>
                </c:pt>
                <c:pt idx="17">
                  <c:v>1.6000000000000166E-3</c:v>
                </c:pt>
                <c:pt idx="18">
                  <c:v>1.1999999999999999E-3</c:v>
                </c:pt>
                <c:pt idx="19">
                  <c:v>1.1000000000000129E-3</c:v>
                </c:pt>
                <c:pt idx="20">
                  <c:v>1.0000000000000041E-3</c:v>
                </c:pt>
                <c:pt idx="21">
                  <c:v>6.0000000000000591E-4</c:v>
                </c:pt>
                <c:pt idx="22">
                  <c:v>6.0000000000000591E-4</c:v>
                </c:pt>
                <c:pt idx="23">
                  <c:v>6.0000000000000591E-4</c:v>
                </c:pt>
                <c:pt idx="24">
                  <c:v>4.0000000000000034E-4</c:v>
                </c:pt>
                <c:pt idx="25">
                  <c:v>4.0000000000000034E-4</c:v>
                </c:pt>
                <c:pt idx="26">
                  <c:v>4.0000000000000034E-4</c:v>
                </c:pt>
                <c:pt idx="27">
                  <c:v>3.0000000000000339E-4</c:v>
                </c:pt>
                <c:pt idx="28">
                  <c:v>2.0000000000000052E-4</c:v>
                </c:pt>
                <c:pt idx="29">
                  <c:v>1.000000000000014E-5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'OGU 2014'!$A$4:$A$33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Outros Encargos Especiais</c:v>
                </c:pt>
                <c:pt idx="7">
                  <c:v>Assistência Social 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Legislativa</c:v>
                </c:pt>
                <c:pt idx="15">
                  <c:v>Ciência e Tecnologia 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Energia</c:v>
                </c:pt>
                <c:pt idx="26">
                  <c:v>Desporto e Lazer</c:v>
                </c:pt>
                <c:pt idx="27">
                  <c:v>Direitos da Cidadania</c:v>
                </c:pt>
                <c:pt idx="28">
                  <c:v>Saneamento</c:v>
                </c:pt>
                <c:pt idx="29">
                  <c:v>Habitação</c:v>
                </c:pt>
              </c:strCache>
            </c:strRef>
          </c:cat>
          <c:val>
            <c:numRef>
              <c:f>'OGU 2014'!$D$4:$D$33</c:f>
              <c:numCache>
                <c:formatCode>#,##0</c:formatCode>
                <c:ptCount val="30"/>
                <c:pt idx="0">
                  <c:v>977984800</c:v>
                </c:pt>
                <c:pt idx="1">
                  <c:v>471756800</c:v>
                </c:pt>
                <c:pt idx="2">
                  <c:v>199239200</c:v>
                </c:pt>
                <c:pt idx="3">
                  <c:v>86286400</c:v>
                </c:pt>
                <c:pt idx="4">
                  <c:v>80866400</c:v>
                </c:pt>
                <c:pt idx="5">
                  <c:v>69592800</c:v>
                </c:pt>
                <c:pt idx="6">
                  <c:v>69592800</c:v>
                </c:pt>
                <c:pt idx="7">
                  <c:v>66774400</c:v>
                </c:pt>
                <c:pt idx="8">
                  <c:v>34254400.000000007</c:v>
                </c:pt>
                <c:pt idx="9">
                  <c:v>26666400</c:v>
                </c:pt>
                <c:pt idx="10">
                  <c:v>19512000</c:v>
                </c:pt>
                <c:pt idx="11">
                  <c:v>12140800</c:v>
                </c:pt>
                <c:pt idx="12">
                  <c:v>10189600</c:v>
                </c:pt>
                <c:pt idx="13">
                  <c:v>7154400</c:v>
                </c:pt>
                <c:pt idx="14">
                  <c:v>6287200</c:v>
                </c:pt>
                <c:pt idx="15">
                  <c:v>6070400</c:v>
                </c:pt>
                <c:pt idx="16">
                  <c:v>5203200</c:v>
                </c:pt>
                <c:pt idx="17">
                  <c:v>3468800</c:v>
                </c:pt>
                <c:pt idx="18">
                  <c:v>2601600</c:v>
                </c:pt>
                <c:pt idx="19">
                  <c:v>2384800</c:v>
                </c:pt>
                <c:pt idx="20">
                  <c:v>2168000</c:v>
                </c:pt>
                <c:pt idx="21">
                  <c:v>1300800</c:v>
                </c:pt>
                <c:pt idx="22">
                  <c:v>1300800</c:v>
                </c:pt>
                <c:pt idx="23">
                  <c:v>1300800</c:v>
                </c:pt>
                <c:pt idx="24">
                  <c:v>867200</c:v>
                </c:pt>
                <c:pt idx="25">
                  <c:v>867200</c:v>
                </c:pt>
                <c:pt idx="26">
                  <c:v>867200</c:v>
                </c:pt>
                <c:pt idx="27">
                  <c:v>650400</c:v>
                </c:pt>
                <c:pt idx="28">
                  <c:v>433600</c:v>
                </c:pt>
                <c:pt idx="29">
                  <c:v>21680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'OGU 2013'!$A$4:$A$33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Assistência Social </c:v>
                </c:pt>
                <c:pt idx="7">
                  <c:v>Outros Encargos Especiais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Ciência e Tecnologia </c:v>
                </c:pt>
                <c:pt idx="15">
                  <c:v>Legislativa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Saneamento</c:v>
                </c:pt>
                <c:pt idx="26">
                  <c:v>Direitos da Cidadania</c:v>
                </c:pt>
                <c:pt idx="27">
                  <c:v>Energia</c:v>
                </c:pt>
                <c:pt idx="28">
                  <c:v>Desporto e Lazer</c:v>
                </c:pt>
                <c:pt idx="29">
                  <c:v>Habitação</c:v>
                </c:pt>
              </c:strCache>
            </c:strRef>
          </c:cat>
          <c:val>
            <c:numRef>
              <c:f>'OGU 2013'!$C$4:$C$33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Câmbio!$B$1</c:f>
              <c:strCache>
                <c:ptCount val="1"/>
                <c:pt idx="0">
                  <c:v>Câmbio - R$ / US$ - comercial - compra - fim período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13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Câmbio!$A$15:$A$28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 formatCode="mmm\-yy">
                  <c:v>42491</c:v>
                </c:pt>
              </c:numCache>
            </c:numRef>
          </c:cat>
          <c:val>
            <c:numRef>
              <c:f>Câmbio!$B$15:$B$28</c:f>
              <c:numCache>
                <c:formatCode>0.00</c:formatCode>
                <c:ptCount val="14"/>
                <c:pt idx="0">
                  <c:v>2.8883999999999999</c:v>
                </c:pt>
                <c:pt idx="1">
                  <c:v>2.6536</c:v>
                </c:pt>
                <c:pt idx="2">
                  <c:v>2.3398999999999996</c:v>
                </c:pt>
                <c:pt idx="3">
                  <c:v>2.1372</c:v>
                </c:pt>
                <c:pt idx="4">
                  <c:v>1.7705</c:v>
                </c:pt>
                <c:pt idx="5">
                  <c:v>2.3361999999999994</c:v>
                </c:pt>
                <c:pt idx="6">
                  <c:v>1.7403999999999997</c:v>
                </c:pt>
                <c:pt idx="7">
                  <c:v>1.6654</c:v>
                </c:pt>
                <c:pt idx="8">
                  <c:v>1.8751</c:v>
                </c:pt>
                <c:pt idx="9">
                  <c:v>2.0428999999999995</c:v>
                </c:pt>
                <c:pt idx="10">
                  <c:v>2.3419999999999996</c:v>
                </c:pt>
                <c:pt idx="11">
                  <c:v>2.6555999999999997</c:v>
                </c:pt>
                <c:pt idx="12">
                  <c:v>3.9041999999999999</c:v>
                </c:pt>
                <c:pt idx="13">
                  <c:v>3.5945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33368"/>
        <c:axId val="247332584"/>
      </c:barChart>
      <c:catAx>
        <c:axId val="247333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400"/>
            </a:pPr>
            <a:endParaRPr lang="pt-BR"/>
          </a:p>
        </c:txPr>
        <c:crossAx val="247332584"/>
        <c:crosses val="autoZero"/>
        <c:auto val="1"/>
        <c:lblAlgn val="ctr"/>
        <c:lblOffset val="100"/>
        <c:noMultiLvlLbl val="0"/>
      </c:catAx>
      <c:valAx>
        <c:axId val="24733258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473333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BC!$B$2</c:f>
              <c:strCache>
                <c:ptCount val="1"/>
                <c:pt idx="0">
                  <c:v>Exportações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0"/>
              <c:layout>
                <c:manualLayout>
                  <c:x val="-1.8018015461727281E-3"/>
                  <c:y val="-1.418439320254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018015461727262E-3"/>
                  <c:y val="-6.734270067003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9.4562624284079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BC!$A$19:$A$32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jan-mai/2016</c:v>
                </c:pt>
              </c:strCache>
            </c:strRef>
          </c:cat>
          <c:val>
            <c:numRef>
              <c:f>BC!$B$19:$B$32</c:f>
              <c:numCache>
                <c:formatCode>#,##0.0</c:formatCode>
                <c:ptCount val="14"/>
                <c:pt idx="0">
                  <c:v>73.203222074999999</c:v>
                </c:pt>
                <c:pt idx="1">
                  <c:v>96.677498765999985</c:v>
                </c:pt>
                <c:pt idx="2">
                  <c:v>118.529184899</c:v>
                </c:pt>
                <c:pt idx="3">
                  <c:v>137.80746953100001</c:v>
                </c:pt>
                <c:pt idx="4">
                  <c:v>160.64907282999997</c:v>
                </c:pt>
                <c:pt idx="5">
                  <c:v>197.94244290900005</c:v>
                </c:pt>
                <c:pt idx="6">
                  <c:v>152.99474280500002</c:v>
                </c:pt>
                <c:pt idx="7">
                  <c:v>201.91528533499999</c:v>
                </c:pt>
                <c:pt idx="8">
                  <c:v>256.03957476799991</c:v>
                </c:pt>
                <c:pt idx="9">
                  <c:v>242.57801354600002</c:v>
                </c:pt>
                <c:pt idx="10">
                  <c:v>242.03357471999996</c:v>
                </c:pt>
                <c:pt idx="11">
                  <c:v>225.10088483099997</c:v>
                </c:pt>
                <c:pt idx="12">
                  <c:v>191.13432458399998</c:v>
                </c:pt>
                <c:pt idx="13">
                  <c:v>73.493364552000003</c:v>
                </c:pt>
              </c:numCache>
            </c:numRef>
          </c:val>
        </c:ser>
        <c:ser>
          <c:idx val="2"/>
          <c:order val="1"/>
          <c:tx>
            <c:strRef>
              <c:f>BC!$C$2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c:spPr>
          <c:invertIfNegative val="0"/>
          <c:dLbls>
            <c:dLbl>
              <c:idx val="10"/>
              <c:layout>
                <c:manualLayout>
                  <c:x val="1.8018015461727281E-3"/>
                  <c:y val="1.418439320254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4054046385181784E-3"/>
                  <c:y val="-1.773049150318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612610823209074E-2"/>
                  <c:y val="6.7340049486982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6036030923453197E-3"/>
                  <c:y val="6.304174952271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BC!$A$19:$A$32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jan-mai/2016</c:v>
                </c:pt>
              </c:strCache>
            </c:strRef>
          </c:cat>
          <c:val>
            <c:numRef>
              <c:f>BC!$C$19:$C$32</c:f>
              <c:numCache>
                <c:formatCode>#,##0.0</c:formatCode>
                <c:ptCount val="14"/>
                <c:pt idx="0">
                  <c:v>48.325566630000004</c:v>
                </c:pt>
                <c:pt idx="1">
                  <c:v>62.835615629000003</c:v>
                </c:pt>
                <c:pt idx="2">
                  <c:v>73.600375671999984</c:v>
                </c:pt>
                <c:pt idx="3">
                  <c:v>91.35084080499999</c:v>
                </c:pt>
                <c:pt idx="4">
                  <c:v>120.61744625</c:v>
                </c:pt>
                <c:pt idx="5">
                  <c:v>172.98476761400002</c:v>
                </c:pt>
                <c:pt idx="6">
                  <c:v>127.72234298799997</c:v>
                </c:pt>
                <c:pt idx="7">
                  <c:v>181.76842743800003</c:v>
                </c:pt>
                <c:pt idx="8">
                  <c:v>226.24675580099995</c:v>
                </c:pt>
                <c:pt idx="9">
                  <c:v>223.18347664300001</c:v>
                </c:pt>
                <c:pt idx="10">
                  <c:v>239.74751598699999</c:v>
                </c:pt>
                <c:pt idx="11">
                  <c:v>229.154462583</c:v>
                </c:pt>
                <c:pt idx="12">
                  <c:v>171.44905090899999</c:v>
                </c:pt>
                <c:pt idx="13">
                  <c:v>53.832002915000011</c:v>
                </c:pt>
              </c:numCache>
            </c:numRef>
          </c:val>
        </c:ser>
        <c:ser>
          <c:idx val="3"/>
          <c:order val="2"/>
          <c:tx>
            <c:strRef>
              <c:f>BC!$D$2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c:spPr>
          <c:invertIfNegative val="0"/>
          <c:dLbls>
            <c:dLbl>
              <c:idx val="13"/>
              <c:layout>
                <c:manualLayout>
                  <c:x val="5.4054046385180439E-3"/>
                  <c:y val="9.4562624284079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BC!$A$19:$A$32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jan-mai/2016</c:v>
                </c:pt>
              </c:strCache>
            </c:strRef>
          </c:cat>
          <c:val>
            <c:numRef>
              <c:f>BC!$D$19:$D$32</c:f>
              <c:numCache>
                <c:formatCode>#,##0.0</c:formatCode>
                <c:ptCount val="14"/>
                <c:pt idx="0">
                  <c:v>24.877655444999998</c:v>
                </c:pt>
                <c:pt idx="1">
                  <c:v>33.841883136999996</c:v>
                </c:pt>
                <c:pt idx="2">
                  <c:v>44.928809227000002</c:v>
                </c:pt>
                <c:pt idx="3">
                  <c:v>46.456628725999998</c:v>
                </c:pt>
                <c:pt idx="4">
                  <c:v>40.031626579999994</c:v>
                </c:pt>
                <c:pt idx="5">
                  <c:v>24.957675295000001</c:v>
                </c:pt>
                <c:pt idx="6">
                  <c:v>25.272399816999997</c:v>
                </c:pt>
                <c:pt idx="7">
                  <c:v>20.146857897000004</c:v>
                </c:pt>
                <c:pt idx="8">
                  <c:v>29.792818966999999</c:v>
                </c:pt>
                <c:pt idx="9">
                  <c:v>19.394536902999995</c:v>
                </c:pt>
                <c:pt idx="10">
                  <c:v>2.2860587329999995</c:v>
                </c:pt>
                <c:pt idx="11">
                  <c:v>-4.0535777519999989</c:v>
                </c:pt>
                <c:pt idx="12">
                  <c:v>19.685273674999998</c:v>
                </c:pt>
                <c:pt idx="13">
                  <c:v>19.661361636999999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34152"/>
        <c:axId val="247334936"/>
      </c:barChart>
      <c:catAx>
        <c:axId val="24733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000000"/>
          <a:lstStyle/>
          <a:p>
            <a:pPr>
              <a:defRPr sz="1400"/>
            </a:pPr>
            <a:endParaRPr lang="pt-BR"/>
          </a:p>
        </c:txPr>
        <c:crossAx val="247334936"/>
        <c:crosses val="autoZero"/>
        <c:auto val="1"/>
        <c:lblAlgn val="ctr"/>
        <c:lblOffset val="100"/>
        <c:noMultiLvlLbl val="0"/>
      </c:catAx>
      <c:valAx>
        <c:axId val="24733493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47334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D7567"/>
            </a:solidFill>
            <a:ln>
              <a:solidFill>
                <a:schemeClr val="tx1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PIM!$A$2:$A$15</c:f>
              <c:strCache>
                <c:ptCount val="14"/>
                <c:pt idx="0">
                  <c:v>Produtos de material plástico</c:v>
                </c:pt>
                <c:pt idx="1">
                  <c:v>Produtos de borracha</c:v>
                </c:pt>
                <c:pt idx="2">
                  <c:v>Tintas, vernizes, esmaltes, lacas e produtos afins</c:v>
                </c:pt>
                <c:pt idx="3">
                  <c:v>Vidro e de produtos do vidro</c:v>
                </c:pt>
                <c:pt idx="4">
                  <c:v>Produtos químicos inorgânicos</c:v>
                </c:pt>
                <c:pt idx="5">
                  <c:v>Resinas e elastômeros e de fibras artificiais e sintéticas</c:v>
                </c:pt>
                <c:pt idx="6">
                  <c:v>Sabões, detergentes, produtos de limpeza, cosméticos, produtos de perfumaria e de higiene pessoal</c:v>
                </c:pt>
                <c:pt idx="7">
                  <c:v>Defensivos agrícolas e desinfestantes domissanitários</c:v>
                </c:pt>
                <c:pt idx="8">
                  <c:v>Brinquedos e jogos recreativos</c:v>
                </c:pt>
                <c:pt idx="9">
                  <c:v>Produtos químicos orgânicos</c:v>
                </c:pt>
                <c:pt idx="10">
                  <c:v>Produtos farmoquímicos e farmacêuticos</c:v>
                </c:pt>
                <c:pt idx="11">
                  <c:v>Produtos e preparados químicos diversos</c:v>
                </c:pt>
                <c:pt idx="12">
                  <c:v>Fabricação e refino de açúcar</c:v>
                </c:pt>
                <c:pt idx="13">
                  <c:v>Fabricação de biocombustíveis</c:v>
                </c:pt>
              </c:strCache>
            </c:strRef>
          </c:cat>
          <c:val>
            <c:numRef>
              <c:f>PIM!$C$2:$C$15</c:f>
              <c:numCache>
                <c:formatCode>General</c:formatCode>
                <c:ptCount val="14"/>
                <c:pt idx="0">
                  <c:v>-16.2</c:v>
                </c:pt>
                <c:pt idx="1">
                  <c:v>-10.5</c:v>
                </c:pt>
                <c:pt idx="2">
                  <c:v>-9.6</c:v>
                </c:pt>
                <c:pt idx="3">
                  <c:v>-9.3000000000000007</c:v>
                </c:pt>
                <c:pt idx="4">
                  <c:v>-7.1</c:v>
                </c:pt>
                <c:pt idx="5">
                  <c:v>-3.9</c:v>
                </c:pt>
                <c:pt idx="6">
                  <c:v>-3.2</c:v>
                </c:pt>
                <c:pt idx="7">
                  <c:v>-1.2</c:v>
                </c:pt>
                <c:pt idx="8">
                  <c:v>-1.1000000000000001</c:v>
                </c:pt>
                <c:pt idx="9">
                  <c:v>-0.3000000000000001</c:v>
                </c:pt>
                <c:pt idx="10">
                  <c:v>2.7</c:v>
                </c:pt>
                <c:pt idx="11">
                  <c:v>7.8</c:v>
                </c:pt>
                <c:pt idx="12">
                  <c:v>12</c:v>
                </c:pt>
                <c:pt idx="13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32192"/>
        <c:axId val="247333760"/>
      </c:barChart>
      <c:catAx>
        <c:axId val="24733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</c:spPr>
        <c:txPr>
          <a:bodyPr/>
          <a:lstStyle/>
          <a:p>
            <a:pPr>
              <a:defRPr sz="1400" b="1"/>
            </a:pPr>
            <a:endParaRPr lang="pt-BR"/>
          </a:p>
        </c:txPr>
        <c:crossAx val="247333760"/>
        <c:crosses val="autoZero"/>
        <c:auto val="1"/>
        <c:lblAlgn val="ctr"/>
        <c:lblOffset val="100"/>
        <c:noMultiLvlLbl val="0"/>
      </c:catAx>
      <c:valAx>
        <c:axId val="24733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332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0.15991</cdr:x>
      <cdr:y>0.40108</cdr:y>
    </cdr:from>
    <cdr:to>
      <cdr:x>0.92756</cdr:x>
      <cdr:y>0.40164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1619250" y="2439080"/>
          <a:ext cx="7773080" cy="340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2D5EF-6468-4332-975E-8868F364E447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FDE4C7-ED91-464D-9971-E39762CE8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6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225C4-0D91-452E-8117-DD3117E46B4D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14CF5-9EAE-45F6-8FBA-2D52A7C24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98A0E5-9B89-4174-A6D2-373CC1DA978A}" type="datetimeFigureOut">
              <a:rPr lang="pt-BR" smtClean="0"/>
              <a:pPr/>
              <a:t>28/06/2016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ssuu.com/itaucultural/docs/ilustracao_sindic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2564904"/>
            <a:ext cx="8178132" cy="1590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dirty="0" smtClean="0">
                <a:latin typeface="+mn-lt"/>
              </a:rPr>
              <a:t>Conjuntura Econômica e Desempenho Setorial</a:t>
            </a:r>
          </a:p>
          <a:p>
            <a:pPr algn="r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Junho/2016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3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2" y="6334804"/>
            <a:ext cx="2368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Fonte: Seade/ PED; IBGE/PME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spc="-100" dirty="0" smtClean="0">
                <a:solidFill>
                  <a:schemeClr val="tx2"/>
                </a:solidFill>
                <a:ea typeface="+mj-ea"/>
                <a:cs typeface="+mj-cs"/>
              </a:rPr>
              <a:t>Taxa de desemprego</a:t>
            </a:r>
            <a:endParaRPr kumimoji="0" lang="pt-BR" sz="28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2454"/>
              </p:ext>
            </p:extLst>
          </p:nvPr>
        </p:nvGraphicFramePr>
        <p:xfrm>
          <a:off x="0" y="743844"/>
          <a:ext cx="8429652" cy="54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5264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IPCA-IBGE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a.a.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659663654"/>
              </p:ext>
            </p:extLst>
          </p:nvPr>
        </p:nvGraphicFramePr>
        <p:xfrm>
          <a:off x="0" y="642918"/>
          <a:ext cx="842965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357290" y="1571612"/>
            <a:ext cx="1428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Média: 9,3%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43372" y="2928934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Média: 5,8%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57950" y="2428868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Média: 6,9%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472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Taxa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Selic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fixada pelo COPOM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a.a.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BCB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273352"/>
              </p:ext>
            </p:extLst>
          </p:nvPr>
        </p:nvGraphicFramePr>
        <p:xfrm>
          <a:off x="0" y="710952"/>
          <a:ext cx="8429652" cy="56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4325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spc="-100" dirty="0" smtClean="0">
                <a:solidFill>
                  <a:schemeClr val="tx2"/>
                </a:solidFill>
                <a:ea typeface="+mj-ea"/>
                <a:cs typeface="+mj-cs"/>
              </a:rPr>
              <a:t>Superávit primário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PIB)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73029"/>
            <a:ext cx="842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cs typeface="Arial" pitchFamily="34" charset="0"/>
              </a:rPr>
              <a:t>* Meta de superávit primário para 2015.</a:t>
            </a:r>
          </a:p>
          <a:p>
            <a:r>
              <a:rPr lang="pt-BR" sz="1400" dirty="0" smtClean="0">
                <a:cs typeface="Arial" pitchFamily="34" charset="0"/>
              </a:rPr>
              <a:t>Nota – Ministério da Fazenda: Para valores anteriores a 2002, a série histórica do Setor Público Consolidado inclui Petrobras e Eletrobrás. </a:t>
            </a:r>
            <a:r>
              <a:rPr lang="pt-BR" sz="1400" dirty="0" smtClean="0"/>
              <a:t>As Receitas Não-Recorrentes incluem as receitas de concessões, outorgas, antecipação de dividendos e REFIS.</a:t>
            </a:r>
            <a:endParaRPr lang="pt-BR" sz="1400" dirty="0" smtClean="0">
              <a:cs typeface="Arial" pitchFamily="34" charset="0"/>
            </a:endParaRPr>
          </a:p>
          <a:p>
            <a:r>
              <a:rPr lang="pt-BR" sz="1400" dirty="0" smtClean="0">
                <a:cs typeface="Arial" pitchFamily="34" charset="0"/>
              </a:rPr>
              <a:t>Fonte: BCB</a:t>
            </a:r>
          </a:p>
          <a:p>
            <a:r>
              <a:rPr lang="pt-BR" sz="1400" dirty="0" smtClean="0">
                <a:cs typeface="Arial" pitchFamily="34" charset="0"/>
              </a:rPr>
              <a:t>Elaboração: DIEESE</a:t>
            </a:r>
            <a:endParaRPr lang="pt-BR" sz="1400" dirty="0"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/>
          <p:nvPr/>
        </p:nvGraphicFramePr>
        <p:xfrm>
          <a:off x="0" y="785794"/>
          <a:ext cx="842965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785926"/>
            <a:ext cx="13573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Média: 1,5%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86578" y="857232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4"/>
                </a:solidFill>
              </a:rPr>
              <a:t>Média: 2,7%</a:t>
            </a: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14810" y="714356"/>
            <a:ext cx="13573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Média: 3,2%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05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Orçamento Geral da União (OGU) – Executado em 2014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Total = R$ 2,168 trilhão (39,3% PIB)</a:t>
            </a:r>
            <a:endParaRPr kumimoji="0" lang="pt-BR" sz="28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2" y="5903917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cs typeface="Arial" pitchFamily="34" charset="0"/>
              </a:rPr>
              <a:t>Fonte: Auditoria Cidadã da Dívida. Senado Federal – Sistema SIGA BRASIL. Disponível em: &lt;http://www.auditoriacidada.org.br/e-por-direitos-auditoria-da-divida-ja-confira-o-grafico-do-orcamento-de-2012/&gt;</a:t>
            </a:r>
          </a:p>
          <a:p>
            <a:r>
              <a:rPr lang="pt-BR" sz="1400" dirty="0" smtClean="0">
                <a:cs typeface="Arial" pitchFamily="34" charset="0"/>
              </a:rPr>
              <a:t>Elaboração:  DIEESE</a:t>
            </a:r>
            <a:endParaRPr lang="pt-BR" sz="1400" dirty="0"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39" y="4157680"/>
            <a:ext cx="2619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64212"/>
              </p:ext>
            </p:extLst>
          </p:nvPr>
        </p:nvGraphicFramePr>
        <p:xfrm>
          <a:off x="13320" y="1052736"/>
          <a:ext cx="848777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72966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24"/>
            <a:ext cx="8429652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00" dirty="0" smtClean="0">
                <a:solidFill>
                  <a:schemeClr val="tx2"/>
                </a:solidFill>
                <a:ea typeface="+mj-ea"/>
                <a:cs typeface="+mj-cs"/>
              </a:rPr>
              <a:t>Taxa de câmbio – R$/US$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Comercial – compra – fim do período 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IPEADATA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99393"/>
              </p:ext>
            </p:extLst>
          </p:nvPr>
        </p:nvGraphicFramePr>
        <p:xfrm>
          <a:off x="0" y="919294"/>
          <a:ext cx="8429652" cy="541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6163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00" dirty="0" smtClean="0">
                <a:solidFill>
                  <a:schemeClr val="tx2"/>
                </a:solidFill>
                <a:ea typeface="+mj-ea"/>
                <a:cs typeface="+mj-cs"/>
              </a:rPr>
              <a:t>Balança Comercial Brasileira (FOB) – US$ bilhões</a:t>
            </a:r>
            <a:endParaRPr kumimoji="0" lang="pt-BR" sz="32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387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IPEADATA. MDIC/</a:t>
            </a:r>
            <a:r>
              <a:rPr lang="pt-BR" sz="1400" dirty="0" err="1" smtClean="0">
                <a:cs typeface="Arial" panose="020B0604020202020204" pitchFamily="34" charset="0"/>
              </a:rPr>
              <a:t>Secex</a:t>
            </a:r>
            <a:r>
              <a:rPr lang="pt-BR" sz="1400" dirty="0" smtClean="0">
                <a:cs typeface="Arial" panose="020B0604020202020204" pitchFamily="34" charset="0"/>
              </a:rPr>
              <a:t> – Sistema Alice Web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70938"/>
              </p:ext>
            </p:extLst>
          </p:nvPr>
        </p:nvGraphicFramePr>
        <p:xfrm>
          <a:off x="0" y="620688"/>
          <a:ext cx="8429652" cy="571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79370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olidcorp.com.br/novo/wp-content/uploads/2013/08/chemic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44032" cy="51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71736" y="4357695"/>
            <a:ext cx="6572296" cy="193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400" b="1" dirty="0" smtClean="0">
                <a:latin typeface="+mn-lt"/>
              </a:rPr>
              <a:t>Diagnóstico e desempenho setorial</a:t>
            </a: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+mn-lt"/>
              </a:rPr>
              <a:t>Junho/2016</a:t>
            </a: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4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334780"/>
            <a:ext cx="172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RAC-ABIQUIM</a:t>
            </a:r>
          </a:p>
          <a:p>
            <a:r>
              <a:rPr lang="pt-BR" sz="1400" dirty="0" smtClean="0">
                <a:cs typeface="Arial" panose="020B0604020202020204" pitchFamily="34" charset="0"/>
              </a:rPr>
              <a:t>*Preliminar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spc="-1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Resumo dos principais indicadores do Relatório de Acompanhamento Conjuntural</a:t>
            </a:r>
            <a:endParaRPr kumimoji="0" lang="pt-BR" sz="16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4316060"/>
            <a:ext cx="82272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“Em termos de consumo aparente nacional (CAN), houve retração de 1,5% na procura por produtos químicos nos primeiros quatro meses do ano, também sobre iguais meses do ano anterior, lembrando que a base de comparação do início do ano passado já apresentava recuos sobre a de 2014. A cotação do real, em relação ao dólar, vem estimulando as empresas a buscarem alternativas para elevar os volumes exportados, apesar das flutuações do período mais recente, atuando como uma importante saída para as plantas instaladas no País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44031" cy="31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4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Produção  física por segmentos da indústria química</a:t>
            </a:r>
            <a:endParaRPr lang="pt-BR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spc="-100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cumulado no ano % (</a:t>
            </a:r>
            <a:r>
              <a:rPr kumimoji="0" lang="pt-BR" sz="2000" b="0" i="0" u="none" strike="noStrike" kern="1200" cap="none" spc="-10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jan-abr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/2016)</a:t>
            </a:r>
            <a:endParaRPr kumimoji="0" lang="pt-BR" sz="14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39986913"/>
              </p:ext>
            </p:extLst>
          </p:nvPr>
        </p:nvGraphicFramePr>
        <p:xfrm>
          <a:off x="12824" y="1006188"/>
          <a:ext cx="84476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75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04826" y="737145"/>
            <a:ext cx="7620000" cy="5770709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Fases do capitalismo mundial</a:t>
            </a:r>
          </a:p>
          <a:p>
            <a:pPr lvl="1" algn="just"/>
            <a:r>
              <a:rPr lang="pt-BR" dirty="0" smtClean="0"/>
              <a:t>Mercantil; Industrial; Financeiro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No Brasil</a:t>
            </a:r>
          </a:p>
          <a:p>
            <a:pPr lvl="1" algn="just"/>
            <a:r>
              <a:rPr lang="pt-BR" dirty="0"/>
              <a:t> Anos 1980: crise da dívida e alta inflação como decorrência da forma de inserção </a:t>
            </a:r>
            <a:r>
              <a:rPr lang="pt-BR" dirty="0" smtClean="0"/>
              <a:t>internacional → </a:t>
            </a:r>
            <a:r>
              <a:rPr lang="pt-BR" dirty="0"/>
              <a:t>a economia brasileira como vítima da </a:t>
            </a:r>
            <a:r>
              <a:rPr lang="pt-BR" dirty="0" err="1"/>
              <a:t>financeirização</a:t>
            </a:r>
            <a:r>
              <a:rPr lang="pt-BR" dirty="0"/>
              <a:t> (inserção passiva). </a:t>
            </a:r>
            <a:endParaRPr lang="pt-BR" dirty="0" smtClean="0"/>
          </a:p>
          <a:p>
            <a:pPr lvl="1" algn="just"/>
            <a:r>
              <a:rPr lang="pt-BR" dirty="0" smtClean="0"/>
              <a:t>Anos </a:t>
            </a:r>
            <a:r>
              <a:rPr lang="pt-BR" dirty="0"/>
              <a:t>1990: a “resolução” desses problemas e as consequentes providências para o ingresso ativo na </a:t>
            </a:r>
            <a:r>
              <a:rPr lang="pt-BR" dirty="0" smtClean="0"/>
              <a:t>era </a:t>
            </a:r>
            <a:r>
              <a:rPr lang="pt-BR" dirty="0"/>
              <a:t>da </a:t>
            </a:r>
            <a:r>
              <a:rPr lang="pt-BR" dirty="0" err="1"/>
              <a:t>financeirização</a:t>
            </a:r>
            <a:r>
              <a:rPr lang="pt-BR" dirty="0"/>
              <a:t> → a economia brasileira como agente da </a:t>
            </a:r>
            <a:r>
              <a:rPr lang="pt-BR" dirty="0" err="1"/>
              <a:t>financeirização</a:t>
            </a:r>
            <a:r>
              <a:rPr lang="pt-BR" dirty="0"/>
              <a:t> (inserção ativa). </a:t>
            </a:r>
            <a:endParaRPr lang="pt-BR" dirty="0" smtClean="0"/>
          </a:p>
          <a:p>
            <a:pPr lvl="2" algn="just"/>
            <a:r>
              <a:rPr lang="pt-BR" dirty="0"/>
              <a:t>Estabilização </a:t>
            </a:r>
            <a:r>
              <a:rPr lang="pt-BR" dirty="0" smtClean="0"/>
              <a:t>monetária </a:t>
            </a:r>
            <a:r>
              <a:rPr lang="pt-BR" dirty="0"/>
              <a:t>→</a:t>
            </a:r>
            <a:r>
              <a:rPr lang="pt-BR" dirty="0" smtClean="0"/>
              <a:t> </a:t>
            </a:r>
            <a:r>
              <a:rPr lang="pt-BR" dirty="0"/>
              <a:t>viabilizar o cálculo </a:t>
            </a:r>
            <a:r>
              <a:rPr lang="pt-BR" dirty="0" smtClean="0"/>
              <a:t>rentista</a:t>
            </a:r>
            <a:r>
              <a:rPr lang="pt-BR" dirty="0"/>
              <a:t>;</a:t>
            </a:r>
            <a:endParaRPr lang="pt-BR" dirty="0" smtClean="0"/>
          </a:p>
          <a:p>
            <a:pPr lvl="2" algn="just"/>
            <a:r>
              <a:rPr lang="pt-BR" dirty="0" smtClean="0"/>
              <a:t>Securitização </a:t>
            </a:r>
            <a:r>
              <a:rPr lang="pt-BR" dirty="0"/>
              <a:t>dos </a:t>
            </a:r>
            <a:r>
              <a:rPr lang="pt-BR" dirty="0" smtClean="0"/>
              <a:t>débitos; </a:t>
            </a:r>
            <a:r>
              <a:rPr lang="pt-BR" dirty="0"/>
              <a:t>abertura do mercado brasileiro de títulos (privados e públicos</a:t>
            </a:r>
            <a:r>
              <a:rPr lang="pt-BR" dirty="0" smtClean="0"/>
              <a:t>); juros elevados; rígido controle fiscal; e privatização.</a:t>
            </a:r>
          </a:p>
          <a:p>
            <a:pPr lvl="2" algn="just"/>
            <a:r>
              <a:rPr lang="pt-BR" dirty="0" smtClean="0"/>
              <a:t>Suposta modernização e elevação da FBKF.</a:t>
            </a:r>
          </a:p>
          <a:p>
            <a:pPr lvl="1" algn="just"/>
            <a:r>
              <a:rPr lang="pt-BR" dirty="0" smtClean="0"/>
              <a:t>Anos </a:t>
            </a:r>
            <a:r>
              <a:rPr lang="pt-BR" dirty="0"/>
              <a:t>2000: a consolidação da posição brasileira no capitalismo </a:t>
            </a:r>
            <a:r>
              <a:rPr lang="pt-BR" dirty="0" err="1"/>
              <a:t>financeirizado</a:t>
            </a:r>
            <a:r>
              <a:rPr lang="pt-BR" dirty="0"/>
              <a:t> </a:t>
            </a:r>
            <a:r>
              <a:rPr lang="pt-BR" dirty="0" smtClean="0"/>
              <a:t>→ o </a:t>
            </a:r>
            <a:r>
              <a:rPr lang="pt-BR" dirty="0"/>
              <a:t>Brasil como emergente potência financeira e plataforma internacional de valorização financeira.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+mn-lt"/>
              </a:rPr>
              <a:t>Economia Política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52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6043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Desoneração setorial da folha de pagamentos</a:t>
            </a:r>
            <a:endParaRPr lang="pt-BR" sz="32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spc="-100" dirty="0" err="1" smtClean="0">
                <a:latin typeface="+mj-lt"/>
                <a:ea typeface="+mj-ea"/>
                <a:cs typeface="+mj-cs"/>
              </a:rPr>
              <a:t>CNAEs</a:t>
            </a:r>
            <a:r>
              <a:rPr lang="pt-BR" sz="2000" spc="-100" dirty="0" smtClean="0">
                <a:latin typeface="+mj-lt"/>
                <a:ea typeface="+mj-ea"/>
                <a:cs typeface="+mj-cs"/>
              </a:rPr>
              <a:t> Selecionadas (R$ milhões)</a:t>
            </a:r>
            <a:endParaRPr kumimoji="0" lang="pt-BR" sz="14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891970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Nota: Total desonerado em 2013 foi de R$ 12,3 bilhões, em 2014 foi de R$ 22,1 bilhões e no acumulado de janeiro a agosto de 2015 foi de R$ 16,2 bilhões</a:t>
            </a:r>
            <a:r>
              <a:rPr lang="pt-BR" sz="1400" dirty="0" smtClean="0">
                <a:cs typeface="Arial" panose="020B0604020202020204" pitchFamily="34" charset="0"/>
              </a:rPr>
              <a:t>.</a:t>
            </a:r>
          </a:p>
          <a:p>
            <a:r>
              <a:rPr lang="pt-BR" sz="1400" dirty="0" smtClean="0">
                <a:cs typeface="Arial" panose="020B0604020202020204" pitchFamily="34" charset="0"/>
              </a:rPr>
              <a:t>Fonte: Receita Federal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8460432" cy="4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6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334780"/>
            <a:ext cx="3779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Pesquisa Industrial Anual - Empresa / 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604448" cy="51772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4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Custos e despesas selecionadas - Fabricação de Produtos Químicos - Brasil, 2007-2013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8429652" cy="553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3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Balança Comercial da Indústria Química (FOB) – US$ bilhões</a:t>
            </a:r>
            <a:endParaRPr kumimoji="0" lang="pt-BR" sz="16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2" y="6334804"/>
            <a:ext cx="418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RAC ABIQUIM. MDIC/</a:t>
            </a:r>
            <a:r>
              <a:rPr lang="pt-BR" sz="1400" dirty="0" err="1" smtClean="0">
                <a:cs typeface="Arial" panose="020B0604020202020204" pitchFamily="34" charset="0"/>
              </a:rPr>
              <a:t>Secex</a:t>
            </a:r>
            <a:r>
              <a:rPr lang="pt-BR" sz="1400" dirty="0" smtClean="0">
                <a:cs typeface="Arial" panose="020B0604020202020204" pitchFamily="34" charset="0"/>
              </a:rPr>
              <a:t> – Sistema Alice Web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11560" y="476672"/>
            <a:ext cx="235742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EXPORTAÇÕES</a:t>
            </a:r>
          </a:p>
          <a:p>
            <a:pPr algn="ctr"/>
            <a:r>
              <a:rPr lang="pt-BR" sz="1400" b="1" dirty="0" err="1" smtClean="0">
                <a:solidFill>
                  <a:schemeClr val="accent4">
                    <a:lumMod val="50000"/>
                  </a:schemeClr>
                </a:solidFill>
              </a:rPr>
              <a:t>jan-abr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 2016/</a:t>
            </a:r>
            <a:r>
              <a:rPr lang="pt-BR" sz="1400" b="1" dirty="0" err="1" smtClean="0">
                <a:solidFill>
                  <a:schemeClr val="accent4">
                    <a:lumMod val="50000"/>
                  </a:schemeClr>
                </a:solidFill>
              </a:rPr>
              <a:t>jan-abr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 2015: </a:t>
            </a:r>
          </a:p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44,8%</a:t>
            </a:r>
          </a:p>
          <a:p>
            <a:pPr algn="ctr"/>
            <a:endParaRPr lang="pt-BR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IMPORTAÇÕES</a:t>
            </a:r>
          </a:p>
          <a:p>
            <a:pPr algn="ctr"/>
            <a:r>
              <a:rPr lang="pt-BR" sz="1400" b="1" dirty="0" err="1" smtClean="0">
                <a:solidFill>
                  <a:schemeClr val="accent4">
                    <a:lumMod val="50000"/>
                  </a:schemeClr>
                </a:solidFill>
              </a:rPr>
              <a:t>jan-abr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 2016/</a:t>
            </a:r>
            <a:r>
              <a:rPr lang="pt-BR" sz="1400" b="1" dirty="0" err="1" smtClean="0">
                <a:solidFill>
                  <a:schemeClr val="accent4">
                    <a:lumMod val="50000"/>
                  </a:schemeClr>
                </a:solidFill>
              </a:rPr>
              <a:t>jan-abr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 2015: </a:t>
            </a:r>
          </a:p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6,5%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701600"/>
              </p:ext>
            </p:extLst>
          </p:nvPr>
        </p:nvGraphicFramePr>
        <p:xfrm>
          <a:off x="0" y="710928"/>
          <a:ext cx="8429652" cy="562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18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2564904"/>
            <a:ext cx="8429652" cy="1590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dirty="0" smtClean="0">
                <a:latin typeface="+mn-lt"/>
              </a:rPr>
              <a:t>Trabalho, emprego e renda</a:t>
            </a:r>
          </a:p>
          <a:p>
            <a:pPr algn="r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Junho/2016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48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-24"/>
            <a:ext cx="8460432" cy="50006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solidFill>
                  <a:schemeClr val="tx2"/>
                </a:solidFill>
                <a:latin typeface="+mj-lt"/>
              </a:rPr>
              <a:t>Estoque de empregos formais e remuneração nas indústrias do ramo químico – Brasil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2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Fonte: RAIS. MTE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28604"/>
            <a:ext cx="8286808" cy="593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290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-24"/>
            <a:ext cx="8460432" cy="50006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solidFill>
                  <a:schemeClr val="tx2"/>
                </a:solidFill>
                <a:latin typeface="+mj-lt"/>
              </a:rPr>
              <a:t>Estoque de empregos formais e remuneração nas indústrias do ramo químico – RJ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2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Fonte: RAIS. MTE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" y="428603"/>
            <a:ext cx="8263308" cy="591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3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334780"/>
            <a:ext cx="437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cs typeface="Arial" panose="020B0604020202020204" pitchFamily="34" charset="0"/>
              </a:rPr>
              <a:t>Fonte: CAGED. MTE</a:t>
            </a:r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6"/>
            <a:ext cx="8429652" cy="64293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Movimentação </a:t>
            </a:r>
            <a:r>
              <a:rPr kumimoji="0" lang="pt-BR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trabalhadores formais </a:t>
            </a:r>
            <a:r>
              <a:rPr lang="pt-BR" sz="2000" spc="-100" dirty="0" smtClean="0">
                <a:solidFill>
                  <a:schemeClr val="tx2"/>
                </a:solidFill>
                <a:latin typeface="+mj-lt"/>
              </a:rPr>
              <a:t>nas indústrias do ramo químico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Brasil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2015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79" y="642918"/>
            <a:ext cx="6259093" cy="569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0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334780"/>
            <a:ext cx="437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cs typeface="Arial" panose="020B0604020202020204" pitchFamily="34" charset="0"/>
              </a:rPr>
              <a:t>Fonte: CAGED. MTE</a:t>
            </a:r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6"/>
            <a:ext cx="8429652" cy="64293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Movimentação </a:t>
            </a:r>
            <a:r>
              <a:rPr kumimoji="0" lang="pt-BR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trabalhadores formais </a:t>
            </a:r>
            <a:r>
              <a:rPr lang="pt-BR" sz="2000" spc="-100" dirty="0" smtClean="0">
                <a:solidFill>
                  <a:schemeClr val="tx2"/>
                </a:solidFill>
                <a:latin typeface="+mj-lt"/>
              </a:rPr>
              <a:t>nas indústrias do ramo químico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Brasil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pt-BR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jan-abr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/2016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0" y="642918"/>
            <a:ext cx="6259092" cy="569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0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334780"/>
            <a:ext cx="437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cs typeface="Arial" panose="020B0604020202020204" pitchFamily="34" charset="0"/>
              </a:rPr>
              <a:t>Fonte: CAGED. MTE</a:t>
            </a:r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6"/>
            <a:ext cx="8429652" cy="64293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Movimentação </a:t>
            </a:r>
            <a:r>
              <a:rPr kumimoji="0" lang="pt-BR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trabalhadores formais </a:t>
            </a:r>
            <a:r>
              <a:rPr lang="pt-BR" sz="2000" spc="-100" dirty="0" smtClean="0">
                <a:solidFill>
                  <a:schemeClr val="tx2"/>
                </a:solidFill>
                <a:latin typeface="+mj-lt"/>
              </a:rPr>
              <a:t>nas indústrias do ramo químico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Brasil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2013 a 2016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" y="1052736"/>
            <a:ext cx="9138723" cy="46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90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286388"/>
            <a:ext cx="83685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cs typeface="Arial" pitchFamily="34" charset="0"/>
              </a:rPr>
              <a:t>Notas: O cálculo da rotatividade foi baseado no livro do Dieese "Rotatividade e flexibilidade no mercado de trabalho": o valor mínimo observado entre o total de admissões e o total de desligamentos anuais, comparado ao estoque médio de cada ano. A taxa de rotatividade </a:t>
            </a:r>
            <a:r>
              <a:rPr lang="pt-BR" sz="1400" b="1" u="sng" dirty="0" smtClean="0">
                <a:cs typeface="Arial" pitchFamily="34" charset="0"/>
              </a:rPr>
              <a:t>descontada</a:t>
            </a:r>
            <a:r>
              <a:rPr lang="pt-BR" sz="1400" dirty="0" smtClean="0">
                <a:cs typeface="Arial" pitchFamily="34" charset="0"/>
              </a:rPr>
              <a:t> abrange todos os desligamentos sem justa causa, ou seja, excluem-se os desligamentos por: pedido de demissão pelo trabalhador, aposentadoria, morte, transferência e justa causa.</a:t>
            </a:r>
          </a:p>
          <a:p>
            <a:pPr algn="just"/>
            <a:r>
              <a:rPr lang="pt-BR" sz="1400" dirty="0" smtClean="0">
                <a:cs typeface="Arial" pitchFamily="34" charset="0"/>
              </a:rPr>
              <a:t>Fonte: RAIS. MTE</a:t>
            </a:r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8429652" cy="50004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Taxa de rotatividade global</a:t>
            </a:r>
            <a:r>
              <a:rPr kumimoji="0" lang="pt-BR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descontada dos trabalhadores formais nas indústrias do ramo químico </a:t>
            </a: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Brasil, 2007-2014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0" y="642918"/>
          <a:ext cx="84296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84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908719"/>
            <a:ext cx="7620000" cy="5472609"/>
          </a:xfrm>
        </p:spPr>
        <p:txBody>
          <a:bodyPr>
            <a:normAutofit/>
          </a:bodyPr>
          <a:lstStyle/>
          <a:p>
            <a:pPr algn="just"/>
            <a:r>
              <a:rPr lang="pt-BR" b="1" dirty="0" err="1" smtClean="0"/>
              <a:t>Goveno</a:t>
            </a:r>
            <a:r>
              <a:rPr lang="pt-BR" b="1" dirty="0" smtClean="0"/>
              <a:t> Lula</a:t>
            </a:r>
          </a:p>
          <a:p>
            <a:pPr lvl="1" algn="just"/>
            <a:r>
              <a:rPr lang="pt-BR" dirty="0" smtClean="0"/>
              <a:t>Manutenção do regime de metas de inflação;</a:t>
            </a:r>
          </a:p>
          <a:p>
            <a:pPr lvl="2" algn="just"/>
            <a:r>
              <a:rPr lang="pt-BR" dirty="0" smtClean="0"/>
              <a:t>Juros elevados; </a:t>
            </a:r>
          </a:p>
          <a:p>
            <a:pPr lvl="2" algn="just"/>
            <a:r>
              <a:rPr lang="pt-BR" dirty="0" smtClean="0"/>
              <a:t>Superávit primário; </a:t>
            </a:r>
          </a:p>
          <a:p>
            <a:pPr lvl="2" algn="just"/>
            <a:r>
              <a:rPr lang="pt-BR" dirty="0" smtClean="0"/>
              <a:t>Câmbio valorizado.</a:t>
            </a:r>
          </a:p>
          <a:p>
            <a:pPr lvl="1" algn="just"/>
            <a:r>
              <a:rPr lang="pt-BR" dirty="0" smtClean="0"/>
              <a:t>Política de valorização do salário mínimo; </a:t>
            </a:r>
          </a:p>
          <a:p>
            <a:pPr lvl="2" algn="just"/>
            <a:r>
              <a:rPr lang="pt-BR" dirty="0" smtClean="0"/>
              <a:t>Aumento real de 77% (Lula e Dilma).</a:t>
            </a:r>
          </a:p>
          <a:p>
            <a:pPr lvl="1" algn="just"/>
            <a:r>
              <a:rPr lang="pt-BR" dirty="0" smtClean="0"/>
              <a:t>Ampliação do crédito (</a:t>
            </a:r>
            <a:r>
              <a:rPr lang="pt-BR" dirty="0" err="1" smtClean="0"/>
              <a:t>bancarização</a:t>
            </a:r>
            <a:r>
              <a:rPr lang="pt-BR" dirty="0" smtClean="0"/>
              <a:t>); </a:t>
            </a:r>
          </a:p>
          <a:p>
            <a:pPr lvl="1" algn="just"/>
            <a:r>
              <a:rPr lang="pt-BR" dirty="0" smtClean="0"/>
              <a:t>Dinamização do mercado consumidor interno; </a:t>
            </a:r>
          </a:p>
          <a:p>
            <a:pPr lvl="1" algn="just"/>
            <a:r>
              <a:rPr lang="pt-BR" dirty="0" smtClean="0"/>
              <a:t>Política de transferência de renda;</a:t>
            </a:r>
          </a:p>
          <a:p>
            <a:pPr lvl="2" algn="just"/>
            <a:r>
              <a:rPr lang="pt-BR" dirty="0"/>
              <a:t>Bolsa família: 12 milhões de beneficiários (direta e indiretamente cerca de 40 milhões de pessoas) 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Relevante redução da pobreza e desigualdade;</a:t>
            </a:r>
          </a:p>
          <a:p>
            <a:pPr lvl="1" algn="just"/>
            <a:r>
              <a:rPr lang="pt-BR" dirty="0" smtClean="0"/>
              <a:t>Desindustrialização / </a:t>
            </a:r>
            <a:r>
              <a:rPr lang="pt-BR" dirty="0" err="1" smtClean="0"/>
              <a:t>Reprimarização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Modalidades alternativas de privatização dos serviços públicos.</a:t>
            </a:r>
          </a:p>
          <a:p>
            <a:pPr marL="114300" indent="0" algn="just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+mn-lt"/>
              </a:rPr>
              <a:t>Economia Política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16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2.bp.blogspot.com/-Hcv5EyF99jg/TaupiO-03EI/AAAAAAAAAOs/g_6U6HQgs6Q/s1600/tarsila_oper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24"/>
            <a:ext cx="4754071" cy="3429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1"/>
            <a:ext cx="4643470" cy="411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 descr="http://www.sintabpb.com.br/wp-content/uploads/2010/09/grande-Carteira_Trabalho-MauricioAlexan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88189"/>
            <a:ext cx="4643438" cy="336981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dt.org.br/uploads/noticias/direitosdotrabalhad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3001" y="0"/>
            <a:ext cx="4831000" cy="3643314"/>
          </a:xfrm>
          <a:prstGeom prst="rect">
            <a:avLst/>
          </a:prstGeom>
          <a:noFill/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85786" y="2636912"/>
            <a:ext cx="7543800" cy="172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>
                <a:latin typeface="+mn-lt"/>
              </a:rPr>
              <a:t>Negociação Coletiva</a:t>
            </a: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+mn-lt"/>
              </a:rPr>
              <a:t>Junho/2016</a:t>
            </a: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482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8429652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INPC-IBGE – Realizado em 2015 e Estimado para 2016</a:t>
            </a:r>
            <a:endParaRPr kumimoji="0" lang="pt-BR" sz="28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36512" y="6309321"/>
            <a:ext cx="5832648" cy="548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Fonte: IBGE / Banco Central – Estimativa – Posição em 10.06.2016</a:t>
            </a:r>
          </a:p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Elaboração: 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975519"/>
              </p:ext>
            </p:extLst>
          </p:nvPr>
        </p:nvGraphicFramePr>
        <p:xfrm>
          <a:off x="-31335" y="598596"/>
          <a:ext cx="845641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61932"/>
              </p:ext>
            </p:extLst>
          </p:nvPr>
        </p:nvGraphicFramePr>
        <p:xfrm>
          <a:off x="0" y="3429000"/>
          <a:ext cx="8429652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414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60432" cy="724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latin typeface="+mn-lt"/>
              </a:rPr>
              <a:t>Distribuição dos reajustes salariais e valor do aumento real médio, em comparação com o INPC-IBGE – Brasil, </a:t>
            </a:r>
            <a:r>
              <a:rPr lang="pt-BR" sz="2400" dirty="0" smtClean="0">
                <a:latin typeface="+mn-lt"/>
              </a:rPr>
              <a:t>1996-2016</a:t>
            </a:r>
            <a:endParaRPr lang="pt-BR" sz="2100" dirty="0">
              <a:latin typeface="+mn-lt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-36512" y="6453336"/>
            <a:ext cx="4406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DIEESE.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SAS-DIEESE – Sistema de Acompanhamento de Salários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Obs.: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considerados todos os reajustes registrados no SAS-DIEESE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71416"/>
              </p:ext>
            </p:extLst>
          </p:nvPr>
        </p:nvGraphicFramePr>
        <p:xfrm>
          <a:off x="0" y="724942"/>
          <a:ext cx="9144000" cy="56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60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8429652" cy="7373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Distribuição dos reajustes salariais, em comparação com o INPC-IBGE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2012-2016</a:t>
            </a:r>
            <a:endParaRPr kumimoji="0" lang="pt-B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6237312"/>
            <a:ext cx="7380312" cy="6237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1400" dirty="0"/>
              <a:t>Fonte: DIEESE. SAS-DIEESE – Sistema de Acompanhamento de Salários </a:t>
            </a:r>
          </a:p>
          <a:p>
            <a:pPr marL="114300" indent="0">
              <a:buNone/>
            </a:pPr>
            <a:r>
              <a:rPr lang="pt-BR" sz="1400" dirty="0"/>
              <a:t>Obs.: Foram considerados todos os reajustes registrados no SAS-DIEESE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40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29652" cy="7647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Aumento real médio, segundo o INPC-IBGE, por data-base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2012-2016</a:t>
            </a:r>
            <a:endParaRPr kumimoji="0" lang="pt-B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6139158"/>
            <a:ext cx="5688632" cy="723352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Fonte: DIEESE. SAS-DIEESE – Sistema de Acompanhamento de Salários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Obs.: a) Foram considerados todos os reajustes registrados no SAS-DIEESE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b) Valores negativos referem-se a perdas reais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2" y="980728"/>
            <a:ext cx="6192688" cy="48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4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461597" cy="6429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100" spc="-100" dirty="0" smtClean="0">
                <a:solidFill>
                  <a:schemeClr val="tx2"/>
                </a:solidFill>
                <a:ea typeface="+mj-ea"/>
                <a:cs typeface="+mj-cs"/>
              </a:rPr>
              <a:t>Aumento real médio, segundo o INPC-IBGE, por setor e atividade econômica</a:t>
            </a:r>
          </a:p>
          <a:p>
            <a:pPr lvl="0" algn="ctr">
              <a:spcBef>
                <a:spcPct val="0"/>
              </a:spcBef>
            </a:pPr>
            <a:r>
              <a:rPr lang="pt-BR" sz="21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2012-2016</a:t>
            </a:r>
            <a:endParaRPr kumimoji="0" lang="pt-BR" sz="21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40" y="6381328"/>
            <a:ext cx="5786478" cy="4972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Fonte: DIEESE. SAS-DIEESE – Sistema de Acompanhamento de Salários </a:t>
            </a:r>
          </a:p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Obs.: Foram considerados todos os reajustes registrados no SAS-DIEESE; categorias selecionadas.</a:t>
            </a:r>
            <a:endParaRPr lang="pt-BR" sz="11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" y="764704"/>
            <a:ext cx="8455058" cy="54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75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ntm.org.br/materias/imagens/%7B2D31906B-3732-4454-B931-F7CD2F5215B9%7D_%7B97415796-9C5A-4F65-A3E5-C9A12EBD88C7%7D_s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71703"/>
            <a:ext cx="4753758" cy="3728867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544"/>
            <a:ext cx="2790833" cy="25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0" y="6334804"/>
            <a:ext cx="528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Ilustração Sindical de Domínio Público – Laerte</a:t>
            </a:r>
          </a:p>
          <a:p>
            <a:r>
              <a:rPr lang="pt-BR" sz="1400" dirty="0" smtClean="0">
                <a:hlinkClick r:id="rId4"/>
              </a:rPr>
              <a:t>http://issuu.com/itaucultural/docs/ilustracao_sindical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179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1222" y="908720"/>
            <a:ext cx="7787208" cy="549208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Primeiro momento – Possível influência </a:t>
            </a:r>
            <a:r>
              <a:rPr lang="pt-BR" dirty="0" err="1" smtClean="0"/>
              <a:t>neodesenvolvimentista</a:t>
            </a:r>
            <a:endParaRPr lang="pt-BR" dirty="0" smtClean="0"/>
          </a:p>
          <a:p>
            <a:pPr lvl="1" algn="just"/>
            <a:r>
              <a:rPr lang="pt-BR" dirty="0" smtClean="0"/>
              <a:t>Novo desenvolvimentismo</a:t>
            </a:r>
          </a:p>
          <a:p>
            <a:pPr lvl="2" algn="just"/>
            <a:r>
              <a:rPr lang="pt-BR" dirty="0" smtClean="0"/>
              <a:t>Diagnóstico: doença holandesa; baixo custo da mão de obra; câmbio valorizado; desindustrialização.</a:t>
            </a:r>
          </a:p>
          <a:p>
            <a:pPr lvl="1" algn="just"/>
            <a:r>
              <a:rPr lang="pt-BR" dirty="0" smtClean="0"/>
              <a:t>Social desenvolvimentismo</a:t>
            </a:r>
          </a:p>
          <a:p>
            <a:pPr lvl="2" algn="just"/>
            <a:r>
              <a:rPr lang="pt-BR" dirty="0" smtClean="0"/>
              <a:t>Propostas: menos ortodoxos (</a:t>
            </a:r>
            <a:r>
              <a:rPr lang="pt-BR" dirty="0"/>
              <a:t>f</a:t>
            </a:r>
            <a:r>
              <a:rPr lang="pt-BR" dirty="0" smtClean="0"/>
              <a:t>inanças públicas); massificação do consumo; redução das desigualdades; desvalorização cambial.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Segundo momento – Escola neoclássica</a:t>
            </a:r>
          </a:p>
          <a:p>
            <a:pPr lvl="1" algn="just"/>
            <a:r>
              <a:rPr lang="pt-BR" dirty="0" smtClean="0"/>
              <a:t>Diagnóstico: descontrole inflacionário e desajuste fiscal</a:t>
            </a:r>
          </a:p>
          <a:p>
            <a:pPr lvl="2" algn="just"/>
            <a:r>
              <a:rPr lang="pt-BR" dirty="0" smtClean="0"/>
              <a:t>Terrorismo econômico (capital financeiro e grande mídia)</a:t>
            </a:r>
          </a:p>
          <a:p>
            <a:pPr lvl="1" algn="just"/>
            <a:r>
              <a:rPr lang="pt-BR" dirty="0" smtClean="0"/>
              <a:t>Propostas</a:t>
            </a:r>
          </a:p>
          <a:p>
            <a:pPr lvl="2" algn="just"/>
            <a:r>
              <a:rPr lang="pt-BR" dirty="0" smtClean="0"/>
              <a:t>Ajuste fiscal; </a:t>
            </a:r>
          </a:p>
          <a:p>
            <a:pPr lvl="2" algn="just"/>
            <a:r>
              <a:rPr lang="pt-BR" dirty="0" smtClean="0"/>
              <a:t>Elevação das taxas de juros;</a:t>
            </a:r>
          </a:p>
          <a:p>
            <a:pPr lvl="2" algn="just"/>
            <a:r>
              <a:rPr lang="pt-BR" dirty="0" smtClean="0"/>
              <a:t>Flexibilização trabalhista.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+mn-lt"/>
              </a:rPr>
              <a:t>Economia Política – Governo Dilma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9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836711"/>
            <a:ext cx="7620000" cy="584271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Crise internacional;</a:t>
            </a:r>
          </a:p>
          <a:p>
            <a:pPr lvl="1" algn="just"/>
            <a:r>
              <a:rPr lang="pt-BR" dirty="0" smtClean="0"/>
              <a:t>Queda nos preços das commodities.</a:t>
            </a:r>
          </a:p>
          <a:p>
            <a:pPr lvl="2" algn="just"/>
            <a:endParaRPr lang="pt-BR" dirty="0" smtClean="0"/>
          </a:p>
          <a:p>
            <a:pPr algn="just"/>
            <a:r>
              <a:rPr lang="pt-BR" dirty="0" smtClean="0"/>
              <a:t>Equívocos da política econômica</a:t>
            </a:r>
          </a:p>
          <a:p>
            <a:pPr lvl="1" algn="just"/>
            <a:r>
              <a:rPr lang="pt-BR" dirty="0" smtClean="0"/>
              <a:t>Aposta no investimento privado</a:t>
            </a:r>
          </a:p>
          <a:p>
            <a:pPr lvl="2" algn="just"/>
            <a:r>
              <a:rPr lang="pt-BR" dirty="0" smtClean="0"/>
              <a:t>Desonerações sem contrapartidas; Concessões.</a:t>
            </a:r>
          </a:p>
          <a:p>
            <a:pPr lvl="1" algn="just"/>
            <a:r>
              <a:rPr lang="pt-BR" dirty="0" smtClean="0"/>
              <a:t>Combinação de redução dos juros com aperto fiscal</a:t>
            </a:r>
          </a:p>
          <a:p>
            <a:pPr lvl="2" algn="just"/>
            <a:r>
              <a:rPr lang="pt-BR" dirty="0" smtClean="0"/>
              <a:t>Diminuição do investimento público;</a:t>
            </a:r>
          </a:p>
          <a:p>
            <a:pPr lvl="2" algn="just"/>
            <a:r>
              <a:rPr lang="pt-BR" dirty="0" smtClean="0"/>
              <a:t>Redução de juros para desvalorizar a moeda.</a:t>
            </a:r>
          </a:p>
          <a:p>
            <a:pPr lvl="1" algn="just"/>
            <a:r>
              <a:rPr lang="pt-BR" dirty="0" smtClean="0"/>
              <a:t>Recuo no enfrentamento aos privilégios do setor financeiro</a:t>
            </a:r>
          </a:p>
          <a:p>
            <a:pPr lvl="2" algn="just"/>
            <a:r>
              <a:rPr lang="pt-BR" dirty="0" smtClean="0"/>
              <a:t>Juros, tarifas e spread bancário.</a:t>
            </a:r>
          </a:p>
          <a:p>
            <a:pPr lvl="2" algn="just"/>
            <a:endParaRPr lang="pt-BR" dirty="0" smtClean="0"/>
          </a:p>
          <a:p>
            <a:pPr algn="just"/>
            <a:r>
              <a:rPr lang="pt-BR" dirty="0" smtClean="0"/>
              <a:t>Resultados</a:t>
            </a:r>
          </a:p>
          <a:p>
            <a:pPr lvl="1" algn="just"/>
            <a:r>
              <a:rPr lang="pt-BR" dirty="0" smtClean="0"/>
              <a:t>Queda do PIB; crescimento da dívida pública.</a:t>
            </a:r>
          </a:p>
          <a:p>
            <a:pPr lvl="1" algn="just"/>
            <a:r>
              <a:rPr lang="pt-BR" dirty="0" smtClean="0"/>
              <a:t>Elevação da taxa de desemprego;</a:t>
            </a:r>
          </a:p>
          <a:p>
            <a:pPr lvl="1" algn="just"/>
            <a:r>
              <a:rPr lang="pt-BR" dirty="0" smtClean="0"/>
              <a:t>Jornadas de junho; “Terceiro turno”.</a:t>
            </a:r>
          </a:p>
          <a:p>
            <a:pPr lvl="1" algn="just"/>
            <a:endParaRPr lang="pt-BR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+mn-lt"/>
              </a:rPr>
              <a:t>Economia Política – Governo Dilma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34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36376" y="710927"/>
            <a:ext cx="7620000" cy="59685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Modelo conciliatório</a:t>
            </a:r>
          </a:p>
          <a:p>
            <a:pPr lvl="1" algn="just"/>
            <a:r>
              <a:rPr lang="pt-BR" dirty="0" smtClean="0"/>
              <a:t>Agenda neoliberal + políticas sociais de alto impacto</a:t>
            </a:r>
          </a:p>
          <a:p>
            <a:pPr lvl="2" algn="just"/>
            <a:r>
              <a:rPr lang="pt-BR" dirty="0" smtClean="0"/>
              <a:t>Educação: </a:t>
            </a:r>
            <a:r>
              <a:rPr lang="pt-BR" dirty="0" err="1" smtClean="0"/>
              <a:t>Prouni</a:t>
            </a:r>
            <a:r>
              <a:rPr lang="pt-BR" dirty="0" smtClean="0"/>
              <a:t>, FIES, 18 Universidade Públicas, ENEM;</a:t>
            </a:r>
          </a:p>
          <a:p>
            <a:pPr lvl="2" algn="just"/>
            <a:r>
              <a:rPr lang="pt-BR" dirty="0" smtClean="0"/>
              <a:t>Programas MDS: ex. cisternas;</a:t>
            </a:r>
          </a:p>
          <a:p>
            <a:pPr lvl="2" algn="just"/>
            <a:r>
              <a:rPr lang="pt-BR" dirty="0" smtClean="0"/>
              <a:t>Elevação FBKF: MCMV, Luz Para Todos;</a:t>
            </a:r>
          </a:p>
          <a:p>
            <a:pPr lvl="2" algn="just"/>
            <a:r>
              <a:rPr lang="pt-BR" dirty="0" smtClean="0"/>
              <a:t>Programas afirmativos;</a:t>
            </a:r>
          </a:p>
          <a:p>
            <a:pPr lvl="2" algn="just"/>
            <a:r>
              <a:rPr lang="pt-BR" dirty="0" smtClean="0"/>
              <a:t>Extensão do crédito consignado;</a:t>
            </a:r>
          </a:p>
          <a:p>
            <a:pPr lvl="2" algn="just"/>
            <a:r>
              <a:rPr lang="pt-BR" dirty="0" smtClean="0"/>
              <a:t>Redução de impostos da cesta básica;</a:t>
            </a:r>
          </a:p>
          <a:p>
            <a:pPr lvl="2" algn="just"/>
            <a:r>
              <a:rPr lang="pt-BR" dirty="0" smtClean="0"/>
              <a:t>Formalização da mão de obra.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Retomada plena da agenda neoliberal</a:t>
            </a:r>
          </a:p>
          <a:p>
            <a:pPr lvl="1" algn="just"/>
            <a:r>
              <a:rPr lang="pt-BR" dirty="0" smtClean="0"/>
              <a:t>Plano Temer – “Uma ponte para...”</a:t>
            </a:r>
          </a:p>
          <a:p>
            <a:pPr lvl="2" algn="just"/>
            <a:r>
              <a:rPr lang="pt-BR" dirty="0" smtClean="0"/>
              <a:t>PEC 241/2016 - Teto para gastos públicos / Novo Regime Fiscal</a:t>
            </a:r>
          </a:p>
          <a:p>
            <a:pPr lvl="3" algn="just"/>
            <a:r>
              <a:rPr lang="pt-BR" dirty="0" smtClean="0"/>
              <a:t>20 anos (Henrique Meirelles - Fazenda) - IPCA; Destinações para Saúde e Educação; Servidores.</a:t>
            </a:r>
          </a:p>
          <a:p>
            <a:pPr lvl="2" algn="just"/>
            <a:r>
              <a:rPr lang="pt-BR" dirty="0" smtClean="0"/>
              <a:t>DRU de 30%; Abono salarial; Alterações no FAT; Reforma da Previdência Social;</a:t>
            </a:r>
          </a:p>
          <a:p>
            <a:pPr lvl="2" algn="just"/>
            <a:r>
              <a:rPr lang="pt-BR" dirty="0" smtClean="0"/>
              <a:t>“Política centrada na iniciativa privada” – Privatizações e concessões / MP 714 Empresas aéreas / MP 727 Programa de Parcerias de Investimentos (PPI);</a:t>
            </a:r>
          </a:p>
          <a:p>
            <a:pPr lvl="2" algn="just"/>
            <a:r>
              <a:rPr lang="pt-BR" dirty="0" smtClean="0"/>
              <a:t>Redução de juros somente com redução da demanda;</a:t>
            </a:r>
          </a:p>
          <a:p>
            <a:pPr lvl="2" algn="just"/>
            <a:r>
              <a:rPr lang="pt-BR" dirty="0" smtClean="0"/>
              <a:t>Abertura comercial agressiva (abandono de espaços alternativos; priorização de acordos bilaterais “com ou sem o Mercosul”; tarefa de desconstrução dos BRICS);</a:t>
            </a:r>
          </a:p>
          <a:p>
            <a:pPr lvl="2" algn="just"/>
            <a:r>
              <a:rPr lang="pt-BR" dirty="0" smtClean="0"/>
              <a:t>Questionamento à política de transferência de renda;</a:t>
            </a:r>
          </a:p>
          <a:p>
            <a:pPr lvl="2" algn="just"/>
            <a:r>
              <a:rPr lang="pt-BR" dirty="0" smtClean="0"/>
              <a:t>Terceirização; e o negociado sobre o legislado.</a:t>
            </a:r>
          </a:p>
          <a:p>
            <a:pPr lvl="1" algn="just"/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+mn-lt"/>
              </a:rPr>
              <a:t>Economia Política – Sociedade em disputa</a:t>
            </a:r>
          </a:p>
        </p:txBody>
      </p:sp>
    </p:spTree>
    <p:extLst>
      <p:ext uri="{BB962C8B-B14F-4D97-AF65-F5344CB8AC3E}">
        <p14:creationId xmlns:p14="http://schemas.microsoft.com/office/powerpoint/2010/main" val="420386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8429652" cy="710952"/>
          </a:xfrm>
        </p:spPr>
        <p:txBody>
          <a:bodyPr/>
          <a:lstStyle/>
          <a:p>
            <a:pPr algn="ctr"/>
            <a:r>
              <a:rPr lang="pt-BR" sz="3600" dirty="0" smtClean="0">
                <a:latin typeface="+mn-lt"/>
              </a:rPr>
              <a:t>Variação anual do PIB (% </a:t>
            </a:r>
            <a:r>
              <a:rPr lang="pt-BR" sz="3600" dirty="0" err="1" smtClean="0">
                <a:latin typeface="+mn-lt"/>
              </a:rPr>
              <a:t>a.a.</a:t>
            </a:r>
            <a:r>
              <a:rPr lang="pt-BR" sz="3600" dirty="0" smtClean="0">
                <a:latin typeface="+mn-lt"/>
              </a:rPr>
              <a:t>) – Brasil</a:t>
            </a:r>
            <a:endParaRPr lang="pt-BR" sz="36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2" y="6143644"/>
            <a:ext cx="1578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* Estimado</a:t>
            </a:r>
          </a:p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85852" y="1571612"/>
            <a:ext cx="1428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Média: 2,4%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000496" y="928670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Média: 4,1%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755506" y="1571612"/>
            <a:ext cx="85725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Média: 2,2%</a:t>
            </a:r>
            <a:endParaRPr lang="pt-BR" dirty="0">
              <a:solidFill>
                <a:srgbClr val="C0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689534"/>
              </p:ext>
            </p:extLst>
          </p:nvPr>
        </p:nvGraphicFramePr>
        <p:xfrm>
          <a:off x="18453" y="620688"/>
          <a:ext cx="8441979" cy="552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5627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8429652" cy="500066"/>
          </a:xfrm>
        </p:spPr>
        <p:txBody>
          <a:bodyPr/>
          <a:lstStyle/>
          <a:p>
            <a:pPr algn="ctr"/>
            <a:r>
              <a:rPr lang="pt-BR" sz="2400" dirty="0" smtClean="0">
                <a:latin typeface="+mn-lt"/>
              </a:rPr>
              <a:t>PIB - </a:t>
            </a:r>
            <a:r>
              <a:rPr lang="pt-BR" sz="2400" dirty="0">
                <a:latin typeface="+mn-lt"/>
              </a:rPr>
              <a:t>Taxa Acumulada </a:t>
            </a:r>
            <a:r>
              <a:rPr lang="pt-BR" sz="2400" dirty="0" smtClean="0">
                <a:latin typeface="+mn-lt"/>
              </a:rPr>
              <a:t>ao  Longo do Ano (%) – Brasil</a:t>
            </a:r>
            <a:endParaRPr lang="pt-BR" sz="24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2" y="6334780"/>
            <a:ext cx="2319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IBGE Contas Nacionais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460432" cy="57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286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43" y="44624"/>
            <a:ext cx="8376741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pt-BR" sz="28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Reajuste</a:t>
            </a:r>
            <a:r>
              <a:rPr kumimoji="0" lang="pt-BR" sz="280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Salário Mínimo – 2003-2016</a:t>
            </a:r>
            <a:endParaRPr kumimoji="0" lang="pt-BR" sz="28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36512" y="6500834"/>
            <a:ext cx="5832648" cy="3571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Elaboração: 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6072230" cy="54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186541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4155</TotalTime>
  <Words>1583</Words>
  <Application>Microsoft Office PowerPoint</Application>
  <PresentationFormat>Apresentação na tela (4:3)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</vt:lpstr>
      <vt:lpstr>Adjacência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Variação anual do PIB (% a.a.) – Brasil</vt:lpstr>
      <vt:lpstr>PIB - Taxa Acumulada ao  Longo do Ano (%) –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 Econômica</dc:title>
  <dc:creator>DIEESE - SS SNQ FS</dc:creator>
  <cp:lastModifiedBy>Diretoria</cp:lastModifiedBy>
  <cp:revision>180</cp:revision>
  <dcterms:created xsi:type="dcterms:W3CDTF">2015-01-26T23:56:02Z</dcterms:created>
  <dcterms:modified xsi:type="dcterms:W3CDTF">2016-06-28T17:35:31Z</dcterms:modified>
</cp:coreProperties>
</file>